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7" r:id="rId16"/>
    <p:sldId id="270" r:id="rId17"/>
    <p:sldId id="271" r:id="rId18"/>
    <p:sldId id="272" r:id="rId19"/>
    <p:sldId id="273" r:id="rId20"/>
    <p:sldId id="274" r:id="rId21"/>
    <p:sldId id="275" r:id="rId22"/>
  </p:sldIdLst>
  <p:sldSz cx="9753600" cy="7315200"/>
  <p:notesSz cx="6858000" cy="9144000"/>
  <p:embeddedFontLst>
    <p:embeddedFont>
      <p:font typeface="Aptos Bold" panose="020B0604020202020204" charset="0"/>
      <p:regular r:id="rId23"/>
      <p:bold r:id="rId24"/>
    </p:embeddedFont>
    <p:embeddedFont>
      <p:font typeface="Calibri (MS)" panose="020B0604020202020204" charset="0"/>
      <p:regular r:id="rId25"/>
    </p:embeddedFont>
    <p:embeddedFont>
      <p:font typeface="Calibri (MS) Bold" panose="020B0604020202020204" charset="0"/>
      <p:regular r:id="rId26"/>
    </p:embeddedFont>
    <p:embeddedFont>
      <p:font typeface="Calibri (MS) Italics" panose="020B0604020202020204" charset="0"/>
      <p:regular r:id="rId27"/>
    </p:embeddedFont>
    <p:embeddedFont>
      <p:font typeface="Canva San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15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 y="0"/>
            <a:ext cx="4876793" cy="7315201"/>
            <a:chOff x="0" y="0"/>
            <a:chExt cx="6502390" cy="9753601"/>
          </a:xfrm>
        </p:grpSpPr>
        <p:sp>
          <p:nvSpPr>
            <p:cNvPr id="3" name="Freeform 3"/>
            <p:cNvSpPr/>
            <p:nvPr/>
          </p:nvSpPr>
          <p:spPr>
            <a:xfrm>
              <a:off x="0" y="0"/>
              <a:ext cx="6502400" cy="9753600"/>
            </a:xfrm>
            <a:custGeom>
              <a:avLst/>
              <a:gdLst/>
              <a:ahLst/>
              <a:cxnLst/>
              <a:rect l="l" t="t" r="r" b="b"/>
              <a:pathLst>
                <a:path w="6502400" h="9753600">
                  <a:moveTo>
                    <a:pt x="0" y="0"/>
                  </a:moveTo>
                  <a:lnTo>
                    <a:pt x="6502400" y="0"/>
                  </a:lnTo>
                  <a:lnTo>
                    <a:pt x="6502400" y="9753600"/>
                  </a:lnTo>
                  <a:lnTo>
                    <a:pt x="0" y="9753600"/>
                  </a:lnTo>
                  <a:close/>
                </a:path>
              </a:pathLst>
            </a:custGeom>
            <a:solidFill>
              <a:srgbClr val="419237"/>
            </a:solidFill>
          </p:spPr>
          <p:txBody>
            <a:bodyPr/>
            <a:lstStyle/>
            <a:p>
              <a:endParaRPr lang="en-GB"/>
            </a:p>
          </p:txBody>
        </p:sp>
      </p:grpSp>
      <p:grpSp>
        <p:nvGrpSpPr>
          <p:cNvPr id="4" name="Group 4"/>
          <p:cNvGrpSpPr/>
          <p:nvPr/>
        </p:nvGrpSpPr>
        <p:grpSpPr>
          <a:xfrm>
            <a:off x="4876800" y="0"/>
            <a:ext cx="4876791" cy="7315201"/>
            <a:chOff x="0" y="0"/>
            <a:chExt cx="6502389" cy="9753601"/>
          </a:xfrm>
        </p:grpSpPr>
        <p:sp>
          <p:nvSpPr>
            <p:cNvPr id="5" name="Freeform 5"/>
            <p:cNvSpPr/>
            <p:nvPr/>
          </p:nvSpPr>
          <p:spPr>
            <a:xfrm>
              <a:off x="0" y="0"/>
              <a:ext cx="6502400" cy="9753600"/>
            </a:xfrm>
            <a:custGeom>
              <a:avLst/>
              <a:gdLst/>
              <a:ahLst/>
              <a:cxnLst/>
              <a:rect l="l" t="t" r="r" b="b"/>
              <a:pathLst>
                <a:path w="6502400" h="9753600">
                  <a:moveTo>
                    <a:pt x="0" y="0"/>
                  </a:moveTo>
                  <a:lnTo>
                    <a:pt x="6502400" y="0"/>
                  </a:lnTo>
                  <a:lnTo>
                    <a:pt x="6502400" y="9753600"/>
                  </a:lnTo>
                  <a:lnTo>
                    <a:pt x="0" y="9753600"/>
                  </a:lnTo>
                  <a:close/>
                </a:path>
              </a:pathLst>
            </a:custGeom>
            <a:solidFill>
              <a:srgbClr val="227542"/>
            </a:solidFill>
          </p:spPr>
          <p:txBody>
            <a:bodyPr/>
            <a:lstStyle/>
            <a:p>
              <a:endParaRPr lang="en-GB"/>
            </a:p>
          </p:txBody>
        </p:sp>
      </p:grpSp>
      <p:sp>
        <p:nvSpPr>
          <p:cNvPr id="6" name="Freeform 6"/>
          <p:cNvSpPr/>
          <p:nvPr/>
        </p:nvSpPr>
        <p:spPr>
          <a:xfrm>
            <a:off x="5428934" y="4433291"/>
            <a:ext cx="3445459" cy="2058661"/>
          </a:xfrm>
          <a:custGeom>
            <a:avLst/>
            <a:gdLst/>
            <a:ahLst/>
            <a:cxnLst/>
            <a:rect l="l" t="t" r="r" b="b"/>
            <a:pathLst>
              <a:path w="3445459" h="2058661">
                <a:moveTo>
                  <a:pt x="0" y="0"/>
                </a:moveTo>
                <a:lnTo>
                  <a:pt x="3445460" y="0"/>
                </a:lnTo>
                <a:lnTo>
                  <a:pt x="3445460" y="2058661"/>
                </a:lnTo>
                <a:lnTo>
                  <a:pt x="0" y="2058661"/>
                </a:lnTo>
                <a:lnTo>
                  <a:pt x="0" y="0"/>
                </a:lnTo>
                <a:close/>
              </a:path>
            </a:pathLst>
          </a:custGeom>
          <a:blipFill>
            <a:blip r:embed="rId2"/>
            <a:stretch>
              <a:fillRect t="-20" b="-20"/>
            </a:stretch>
          </a:blipFill>
        </p:spPr>
        <p:txBody>
          <a:bodyPr/>
          <a:lstStyle/>
          <a:p>
            <a:endParaRPr lang="en-GB"/>
          </a:p>
        </p:txBody>
      </p:sp>
      <p:sp>
        <p:nvSpPr>
          <p:cNvPr id="7" name="Freeform 7"/>
          <p:cNvSpPr/>
          <p:nvPr/>
        </p:nvSpPr>
        <p:spPr>
          <a:xfrm>
            <a:off x="5018365" y="6754205"/>
            <a:ext cx="4593661" cy="378976"/>
          </a:xfrm>
          <a:custGeom>
            <a:avLst/>
            <a:gdLst/>
            <a:ahLst/>
            <a:cxnLst/>
            <a:rect l="l" t="t" r="r" b="b"/>
            <a:pathLst>
              <a:path w="4593661" h="378976">
                <a:moveTo>
                  <a:pt x="0" y="0"/>
                </a:moveTo>
                <a:lnTo>
                  <a:pt x="4593661" y="0"/>
                </a:lnTo>
                <a:lnTo>
                  <a:pt x="4593661" y="378975"/>
                </a:lnTo>
                <a:lnTo>
                  <a:pt x="0" y="378975"/>
                </a:lnTo>
                <a:lnTo>
                  <a:pt x="0" y="0"/>
                </a:lnTo>
                <a:close/>
              </a:path>
            </a:pathLst>
          </a:custGeom>
          <a:blipFill>
            <a:blip r:embed="rId3"/>
            <a:stretch>
              <a:fillRect t="-505" b="-505"/>
            </a:stretch>
          </a:blipFill>
        </p:spPr>
        <p:txBody>
          <a:bodyPr/>
          <a:lstStyle/>
          <a:p>
            <a:endParaRPr lang="en-GB"/>
          </a:p>
        </p:txBody>
      </p:sp>
      <p:sp>
        <p:nvSpPr>
          <p:cNvPr id="8" name="Freeform 8"/>
          <p:cNvSpPr/>
          <p:nvPr/>
        </p:nvSpPr>
        <p:spPr>
          <a:xfrm>
            <a:off x="249122" y="2433978"/>
            <a:ext cx="4378563" cy="4057975"/>
          </a:xfrm>
          <a:custGeom>
            <a:avLst/>
            <a:gdLst/>
            <a:ahLst/>
            <a:cxnLst/>
            <a:rect l="l" t="t" r="r" b="b"/>
            <a:pathLst>
              <a:path w="4378563" h="4057975">
                <a:moveTo>
                  <a:pt x="0" y="0"/>
                </a:moveTo>
                <a:lnTo>
                  <a:pt x="4378563" y="0"/>
                </a:lnTo>
                <a:lnTo>
                  <a:pt x="4378563" y="4057974"/>
                </a:lnTo>
                <a:lnTo>
                  <a:pt x="0" y="4057974"/>
                </a:lnTo>
                <a:lnTo>
                  <a:pt x="0" y="0"/>
                </a:lnTo>
                <a:close/>
              </a:path>
            </a:pathLst>
          </a:custGeom>
          <a:blipFill>
            <a:blip r:embed="rId4"/>
            <a:stretch>
              <a:fillRect/>
            </a:stretch>
          </a:blipFill>
        </p:spPr>
        <p:txBody>
          <a:bodyPr/>
          <a:lstStyle/>
          <a:p>
            <a:endParaRPr lang="en-GB"/>
          </a:p>
        </p:txBody>
      </p:sp>
      <p:sp>
        <p:nvSpPr>
          <p:cNvPr id="9" name="TextBox 9"/>
          <p:cNvSpPr txBox="1"/>
          <p:nvPr/>
        </p:nvSpPr>
        <p:spPr>
          <a:xfrm>
            <a:off x="614111" y="345064"/>
            <a:ext cx="3611800" cy="1505412"/>
          </a:xfrm>
          <a:prstGeom prst="rect">
            <a:avLst/>
          </a:prstGeom>
        </p:spPr>
        <p:txBody>
          <a:bodyPr lIns="0" tIns="0" rIns="0" bIns="0" rtlCol="0" anchor="t">
            <a:spAutoFit/>
          </a:bodyPr>
          <a:lstStyle/>
          <a:p>
            <a:pPr algn="ctr">
              <a:lnSpc>
                <a:spcPts val="3975"/>
              </a:lnSpc>
            </a:pPr>
            <a:r>
              <a:rPr lang="en-GB" sz="2800" dirty="0">
                <a:solidFill>
                  <a:schemeClr val="bg1"/>
                </a:solidFill>
              </a:rPr>
              <a:t>Parents' Information Session for New Starters </a:t>
            </a:r>
            <a:r>
              <a:rPr lang="en-US" sz="2800" dirty="0">
                <a:solidFill>
                  <a:srgbClr val="FFFFFF"/>
                </a:solidFill>
                <a:latin typeface="Calibri (MS)"/>
                <a:ea typeface="Calibri (MS)"/>
                <a:cs typeface="Calibri (MS)"/>
                <a:sym typeface="Calibri (MS)"/>
              </a:rPr>
              <a:t>Welcome!</a:t>
            </a:r>
          </a:p>
        </p:txBody>
      </p:sp>
      <p:sp>
        <p:nvSpPr>
          <p:cNvPr id="10" name="TextBox 10"/>
          <p:cNvSpPr txBox="1"/>
          <p:nvPr/>
        </p:nvSpPr>
        <p:spPr>
          <a:xfrm>
            <a:off x="4908355" y="712470"/>
            <a:ext cx="4845236" cy="1264310"/>
          </a:xfrm>
          <a:prstGeom prst="rect">
            <a:avLst/>
          </a:prstGeom>
        </p:spPr>
        <p:txBody>
          <a:bodyPr lIns="0" tIns="0" rIns="0" bIns="0" rtlCol="0" anchor="t">
            <a:spAutoFit/>
          </a:bodyPr>
          <a:lstStyle/>
          <a:p>
            <a:pPr algn="ctr">
              <a:lnSpc>
                <a:spcPts val="3196"/>
              </a:lnSpc>
            </a:pPr>
            <a:r>
              <a:rPr lang="en-US" sz="2959">
                <a:solidFill>
                  <a:srgbClr val="FFFFFF"/>
                </a:solidFill>
                <a:latin typeface="Calibri (MS)"/>
                <a:ea typeface="Calibri (MS)"/>
                <a:cs typeface="Calibri (MS)"/>
                <a:sym typeface="Calibri (MS)"/>
              </a:rPr>
              <a:t>We’re so pleased to welcome you and your child to our school.</a:t>
            </a:r>
          </a:p>
        </p:txBody>
      </p:sp>
      <p:sp>
        <p:nvSpPr>
          <p:cNvPr id="11" name="TextBox 11"/>
          <p:cNvSpPr txBox="1"/>
          <p:nvPr/>
        </p:nvSpPr>
        <p:spPr>
          <a:xfrm>
            <a:off x="4963356" y="2578405"/>
            <a:ext cx="4735235" cy="1234211"/>
          </a:xfrm>
          <a:prstGeom prst="rect">
            <a:avLst/>
          </a:prstGeom>
        </p:spPr>
        <p:txBody>
          <a:bodyPr lIns="0" tIns="0" rIns="0" bIns="0" rtlCol="0" anchor="t">
            <a:spAutoFit/>
          </a:bodyPr>
          <a:lstStyle/>
          <a:p>
            <a:pPr algn="ctr">
              <a:lnSpc>
                <a:spcPts val="3088"/>
              </a:lnSpc>
            </a:pPr>
            <a:r>
              <a:rPr lang="en-US" sz="2859">
                <a:solidFill>
                  <a:srgbClr val="FFFFFF"/>
                </a:solidFill>
                <a:latin typeface="Calibri (MS)"/>
                <a:ea typeface="Calibri (MS)"/>
                <a:cs typeface="Calibri (MS)"/>
                <a:sym typeface="Calibri (MS)"/>
              </a:rPr>
              <a:t>This session will help you feel confident and informed as your child begins Reception with 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1923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623929" cy="7315200"/>
            <a:chOff x="0" y="0"/>
            <a:chExt cx="6165238" cy="9753600"/>
          </a:xfrm>
        </p:grpSpPr>
        <p:sp>
          <p:nvSpPr>
            <p:cNvPr id="3" name="Freeform 3"/>
            <p:cNvSpPr/>
            <p:nvPr/>
          </p:nvSpPr>
          <p:spPr>
            <a:xfrm>
              <a:off x="0" y="0"/>
              <a:ext cx="6165215" cy="9753600"/>
            </a:xfrm>
            <a:custGeom>
              <a:avLst/>
              <a:gdLst/>
              <a:ahLst/>
              <a:cxnLst/>
              <a:rect l="l" t="t" r="r" b="b"/>
              <a:pathLst>
                <a:path w="6165215" h="9753600">
                  <a:moveTo>
                    <a:pt x="0" y="0"/>
                  </a:moveTo>
                  <a:lnTo>
                    <a:pt x="6165215" y="0"/>
                  </a:lnTo>
                  <a:lnTo>
                    <a:pt x="6165215" y="9753600"/>
                  </a:lnTo>
                  <a:lnTo>
                    <a:pt x="0" y="9753600"/>
                  </a:lnTo>
                  <a:close/>
                </a:path>
              </a:pathLst>
            </a:custGeom>
            <a:solidFill>
              <a:srgbClr val="227542"/>
            </a:solidFill>
          </p:spPr>
          <p:txBody>
            <a:bodyPr/>
            <a:lstStyle/>
            <a:p>
              <a:endParaRPr lang="en-GB"/>
            </a:p>
          </p:txBody>
        </p:sp>
      </p:grpSp>
      <p:grpSp>
        <p:nvGrpSpPr>
          <p:cNvPr id="4" name="Group 4"/>
          <p:cNvGrpSpPr/>
          <p:nvPr/>
        </p:nvGrpSpPr>
        <p:grpSpPr>
          <a:xfrm>
            <a:off x="950454" y="407397"/>
            <a:ext cx="3206867" cy="6372708"/>
            <a:chOff x="0" y="0"/>
            <a:chExt cx="4275823" cy="8496944"/>
          </a:xfrm>
        </p:grpSpPr>
        <p:sp>
          <p:nvSpPr>
            <p:cNvPr id="5" name="Freeform 5"/>
            <p:cNvSpPr/>
            <p:nvPr/>
          </p:nvSpPr>
          <p:spPr>
            <a:xfrm>
              <a:off x="0" y="0"/>
              <a:ext cx="4275823" cy="8496944"/>
            </a:xfrm>
            <a:custGeom>
              <a:avLst/>
              <a:gdLst/>
              <a:ahLst/>
              <a:cxnLst/>
              <a:rect l="l" t="t" r="r" b="b"/>
              <a:pathLst>
                <a:path w="4275823" h="8496944">
                  <a:moveTo>
                    <a:pt x="0" y="0"/>
                  </a:moveTo>
                  <a:lnTo>
                    <a:pt x="4275823" y="0"/>
                  </a:lnTo>
                  <a:lnTo>
                    <a:pt x="4275823" y="8496944"/>
                  </a:lnTo>
                  <a:lnTo>
                    <a:pt x="0" y="8496944"/>
                  </a:lnTo>
                  <a:close/>
                </a:path>
              </a:pathLst>
            </a:custGeom>
            <a:solidFill>
              <a:srgbClr val="000000">
                <a:alpha val="0"/>
              </a:srgbClr>
            </a:solidFill>
          </p:spPr>
          <p:txBody>
            <a:bodyPr/>
            <a:lstStyle/>
            <a:p>
              <a:endParaRPr lang="en-GB"/>
            </a:p>
          </p:txBody>
        </p:sp>
        <p:sp>
          <p:nvSpPr>
            <p:cNvPr id="6" name="TextBox 6"/>
            <p:cNvSpPr txBox="1"/>
            <p:nvPr/>
          </p:nvSpPr>
          <p:spPr>
            <a:xfrm>
              <a:off x="0" y="-66675"/>
              <a:ext cx="4275823" cy="8563619"/>
            </a:xfrm>
            <a:prstGeom prst="rect">
              <a:avLst/>
            </a:prstGeom>
          </p:spPr>
          <p:txBody>
            <a:bodyPr lIns="0" tIns="0" rIns="0" bIns="0" rtlCol="0" anchor="ctr"/>
            <a:lstStyle/>
            <a:p>
              <a:pPr algn="l">
                <a:lnSpc>
                  <a:spcPts val="7487"/>
                </a:lnSpc>
              </a:pPr>
              <a:r>
                <a:rPr lang="en-US" sz="6933">
                  <a:solidFill>
                    <a:srgbClr val="FFFFFF"/>
                  </a:solidFill>
                  <a:latin typeface="Calibri (MS)"/>
                  <a:ea typeface="Calibri (MS)"/>
                  <a:cs typeface="Calibri (MS)"/>
                  <a:sym typeface="Calibri (MS)"/>
                </a:rPr>
                <a:t>Reading</a:t>
              </a:r>
            </a:p>
          </p:txBody>
        </p:sp>
      </p:grpSp>
      <p:sp>
        <p:nvSpPr>
          <p:cNvPr id="7" name="Freeform 7"/>
          <p:cNvSpPr/>
          <p:nvPr/>
        </p:nvSpPr>
        <p:spPr>
          <a:xfrm>
            <a:off x="491115" y="591095"/>
            <a:ext cx="459341" cy="1147590"/>
          </a:xfrm>
          <a:custGeom>
            <a:avLst/>
            <a:gdLst/>
            <a:ahLst/>
            <a:cxnLst/>
            <a:rect l="l" t="t" r="r" b="b"/>
            <a:pathLst>
              <a:path w="459341" h="1147590">
                <a:moveTo>
                  <a:pt x="0" y="0"/>
                </a:moveTo>
                <a:lnTo>
                  <a:pt x="459340" y="0"/>
                </a:lnTo>
                <a:lnTo>
                  <a:pt x="459340" y="1147591"/>
                </a:lnTo>
                <a:lnTo>
                  <a:pt x="0" y="1147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8" name="Group 8"/>
          <p:cNvGrpSpPr/>
          <p:nvPr/>
        </p:nvGrpSpPr>
        <p:grpSpPr>
          <a:xfrm>
            <a:off x="4866484" y="287679"/>
            <a:ext cx="4610774" cy="6739842"/>
            <a:chOff x="0" y="0"/>
            <a:chExt cx="5812820" cy="8496944"/>
          </a:xfrm>
        </p:grpSpPr>
        <p:sp>
          <p:nvSpPr>
            <p:cNvPr id="9" name="Freeform 9"/>
            <p:cNvSpPr/>
            <p:nvPr/>
          </p:nvSpPr>
          <p:spPr>
            <a:xfrm>
              <a:off x="0" y="0"/>
              <a:ext cx="5812820" cy="8496944"/>
            </a:xfrm>
            <a:custGeom>
              <a:avLst/>
              <a:gdLst/>
              <a:ahLst/>
              <a:cxnLst/>
              <a:rect l="l" t="t" r="r" b="b"/>
              <a:pathLst>
                <a:path w="5812820" h="8496944">
                  <a:moveTo>
                    <a:pt x="0" y="0"/>
                  </a:moveTo>
                  <a:lnTo>
                    <a:pt x="5812820" y="0"/>
                  </a:lnTo>
                  <a:lnTo>
                    <a:pt x="5812820" y="8496944"/>
                  </a:lnTo>
                  <a:lnTo>
                    <a:pt x="0" y="8496944"/>
                  </a:lnTo>
                  <a:close/>
                </a:path>
              </a:pathLst>
            </a:custGeom>
            <a:solidFill>
              <a:srgbClr val="000000">
                <a:alpha val="0"/>
              </a:srgbClr>
            </a:solidFill>
          </p:spPr>
          <p:txBody>
            <a:bodyPr/>
            <a:lstStyle/>
            <a:p>
              <a:endParaRPr lang="en-GB"/>
            </a:p>
          </p:txBody>
        </p:sp>
        <p:sp>
          <p:nvSpPr>
            <p:cNvPr id="10" name="TextBox 10"/>
            <p:cNvSpPr txBox="1"/>
            <p:nvPr/>
          </p:nvSpPr>
          <p:spPr>
            <a:xfrm>
              <a:off x="0" y="-9525"/>
              <a:ext cx="5812820" cy="8506469"/>
            </a:xfrm>
            <a:prstGeom prst="rect">
              <a:avLst/>
            </a:prstGeom>
          </p:spPr>
          <p:txBody>
            <a:bodyPr lIns="0" tIns="0" rIns="0" bIns="0" rtlCol="0" anchor="ctr"/>
            <a:lstStyle/>
            <a:p>
              <a:pPr marL="331436" lvl="1" indent="-165718" algn="l">
                <a:lnSpc>
                  <a:spcPts val="1598"/>
                </a:lnSpc>
                <a:buFont typeface="Arial"/>
                <a:buChar char="•"/>
              </a:pPr>
              <a:r>
                <a:rPr lang="en-US" sz="1479" b="1">
                  <a:solidFill>
                    <a:srgbClr val="FFFFFF"/>
                  </a:solidFill>
                  <a:latin typeface="Calibri (MS) Bold"/>
                  <a:ea typeface="Calibri (MS) Bold"/>
                  <a:cs typeface="Calibri (MS) Bold"/>
                  <a:sym typeface="Calibri (MS) Bold"/>
                </a:rPr>
                <a:t>Reading Expectations</a:t>
              </a:r>
            </a:p>
            <a:p>
              <a:pPr marL="331436" lvl="1" indent="-165718" algn="l">
                <a:lnSpc>
                  <a:spcPts val="1598"/>
                </a:lnSpc>
                <a:buFont typeface="Arial"/>
                <a:buChar char="•"/>
              </a:pPr>
              <a:r>
                <a:rPr lang="en-US" sz="1479">
                  <a:solidFill>
                    <a:srgbClr val="FFFFFF"/>
                  </a:solidFill>
                  <a:latin typeface="Calibri (MS)"/>
                  <a:ea typeface="Calibri (MS)"/>
                  <a:cs typeface="Calibri (MS)"/>
                  <a:sym typeface="Calibri (MS)"/>
                </a:rPr>
                <a:t>Reading is at the heart of everything we do, and we believe that daily reading at home plays a vital role in your child’s development.</a:t>
              </a:r>
            </a:p>
            <a:p>
              <a:pPr marL="331436" lvl="1" indent="-165718" algn="l">
                <a:lnSpc>
                  <a:spcPts val="1598"/>
                </a:lnSpc>
                <a:buFont typeface="Arial"/>
                <a:buChar char="•"/>
              </a:pPr>
              <a:r>
                <a:rPr lang="en-US" sz="1479">
                  <a:solidFill>
                    <a:srgbClr val="FFFFFF"/>
                  </a:solidFill>
                  <a:latin typeface="Calibri (MS)"/>
                  <a:ea typeface="Calibri (MS)"/>
                  <a:cs typeface="Calibri (MS)"/>
                  <a:sym typeface="Calibri (MS)"/>
                </a:rPr>
                <a:t>Every day, your child will bring home a reading record and a book to share with you. In the early stages, this may be a </a:t>
              </a:r>
              <a:r>
                <a:rPr lang="en-US" sz="1479" b="1">
                  <a:solidFill>
                    <a:srgbClr val="FFFFFF"/>
                  </a:solidFill>
                  <a:latin typeface="Calibri (MS) Bold"/>
                  <a:ea typeface="Calibri (MS) Bold"/>
                  <a:cs typeface="Calibri (MS) Bold"/>
                  <a:sym typeface="Calibri (MS) Bold"/>
                </a:rPr>
                <a:t>picture book</a:t>
              </a:r>
              <a:r>
                <a:rPr lang="en-US" sz="1479">
                  <a:solidFill>
                    <a:srgbClr val="FFFFFF"/>
                  </a:solidFill>
                  <a:latin typeface="Calibri (MS)"/>
                  <a:ea typeface="Calibri (MS)"/>
                  <a:cs typeface="Calibri (MS)"/>
                  <a:sym typeface="Calibri (MS)"/>
                </a:rPr>
                <a:t> with no words. These books are an excellent way to support your child’s language and communication skills. We encourage you to look at the pictures together, talk about what you see, and describe the story using your own words. This helps develop vocabulary, comprehension, and storytelling skills. Please record this into the reading record every time you bread. </a:t>
              </a:r>
            </a:p>
            <a:p>
              <a:pPr marL="331436" lvl="1" indent="-165718" algn="l">
                <a:lnSpc>
                  <a:spcPts val="1598"/>
                </a:lnSpc>
                <a:buFont typeface="Arial"/>
                <a:buChar char="•"/>
              </a:pPr>
              <a:r>
                <a:rPr lang="en-US" sz="1479">
                  <a:solidFill>
                    <a:srgbClr val="FFFFFF"/>
                  </a:solidFill>
                  <a:latin typeface="Calibri (MS)"/>
                  <a:ea typeface="Calibri (MS)"/>
                  <a:cs typeface="Calibri (MS)"/>
                  <a:sym typeface="Calibri (MS)"/>
                </a:rPr>
                <a:t>As your child begins to learn their </a:t>
              </a:r>
              <a:r>
                <a:rPr lang="en-US" sz="1479" b="1">
                  <a:solidFill>
                    <a:srgbClr val="FFFFFF"/>
                  </a:solidFill>
                  <a:latin typeface="Calibri (MS) Bold"/>
                  <a:ea typeface="Calibri (MS) Bold"/>
                  <a:cs typeface="Calibri (MS) Bold"/>
                  <a:sym typeface="Calibri (MS) Bold"/>
                </a:rPr>
                <a:t>phonics and letter sounds</a:t>
              </a:r>
              <a:r>
                <a:rPr lang="en-US" sz="1479">
                  <a:solidFill>
                    <a:srgbClr val="FFFFFF"/>
                  </a:solidFill>
                  <a:latin typeface="Calibri (MS)"/>
                  <a:ea typeface="Calibri (MS)"/>
                  <a:cs typeface="Calibri (MS)"/>
                  <a:sym typeface="Calibri (MS)"/>
                </a:rPr>
                <a:t>, through </a:t>
              </a:r>
              <a:r>
                <a:rPr lang="en-US" sz="1479" b="1" u="sng">
                  <a:solidFill>
                    <a:srgbClr val="FFFFFF"/>
                  </a:solidFill>
                  <a:latin typeface="Calibri (MS) Bold"/>
                  <a:ea typeface="Calibri (MS) Bold"/>
                  <a:cs typeface="Calibri (MS) Bold"/>
                  <a:sym typeface="Calibri (MS) Bold"/>
                </a:rPr>
                <a:t>Monster Phonics</a:t>
              </a:r>
              <a:r>
                <a:rPr lang="en-US" sz="1479">
                  <a:solidFill>
                    <a:srgbClr val="FFFFFF"/>
                  </a:solidFill>
                  <a:latin typeface="Calibri (MS)"/>
                  <a:ea typeface="Calibri (MS)"/>
                  <a:cs typeface="Calibri (MS)"/>
                  <a:sym typeface="Calibri (MS)"/>
                </a:rPr>
                <a:t>, they will start to bring home books that contain </a:t>
              </a:r>
              <a:r>
                <a:rPr lang="en-US" sz="1479" b="1">
                  <a:solidFill>
                    <a:srgbClr val="FFFFFF"/>
                  </a:solidFill>
                  <a:latin typeface="Calibri (MS) Bold"/>
                  <a:ea typeface="Calibri (MS) Bold"/>
                  <a:cs typeface="Calibri (MS) Bold"/>
                  <a:sym typeface="Calibri (MS) Bold"/>
                </a:rPr>
                <a:t>words and sentences</a:t>
              </a:r>
              <a:r>
                <a:rPr lang="en-US" sz="1479">
                  <a:solidFill>
                    <a:srgbClr val="FFFFFF"/>
                  </a:solidFill>
                  <a:latin typeface="Calibri (MS)"/>
                  <a:ea typeface="Calibri (MS)"/>
                  <a:cs typeface="Calibri (MS)"/>
                  <a:sym typeface="Calibri (MS)"/>
                </a:rPr>
                <a:t>. At this stage, please support your child by reading with them, encouraging them to sound out words, blend sounds, and read simple sentences independently where possible.</a:t>
              </a:r>
            </a:p>
            <a:p>
              <a:pPr marL="331436" lvl="1" indent="-165718" algn="l">
                <a:lnSpc>
                  <a:spcPts val="1598"/>
                </a:lnSpc>
                <a:buFont typeface="Arial"/>
                <a:buChar char="•"/>
              </a:pPr>
              <a:r>
                <a:rPr lang="en-US" sz="1479">
                  <a:solidFill>
                    <a:srgbClr val="FFFFFF"/>
                  </a:solidFill>
                  <a:latin typeface="Calibri (MS)"/>
                  <a:ea typeface="Calibri (MS)"/>
                  <a:cs typeface="Calibri (MS)"/>
                  <a:sym typeface="Calibri (MS)"/>
                </a:rPr>
                <a:t>We kindly ask that you record each reading session in your child’s </a:t>
              </a:r>
              <a:r>
                <a:rPr lang="en-US" sz="1479" b="1">
                  <a:solidFill>
                    <a:srgbClr val="FFFFFF"/>
                  </a:solidFill>
                  <a:latin typeface="Calibri (MS) Bold"/>
                  <a:ea typeface="Calibri (MS) Bold"/>
                  <a:cs typeface="Calibri (MS) Bold"/>
                  <a:sym typeface="Calibri (MS) Bold"/>
                </a:rPr>
                <a:t>reading record</a:t>
              </a:r>
              <a:r>
                <a:rPr lang="en-US" sz="1479">
                  <a:solidFill>
                    <a:srgbClr val="FFFFFF"/>
                  </a:solidFill>
                  <a:latin typeface="Calibri (MS)"/>
                  <a:ea typeface="Calibri (MS)"/>
                  <a:cs typeface="Calibri (MS)"/>
                  <a:sym typeface="Calibri (MS)"/>
                </a:rPr>
                <a:t>, ideally every day. Even a short session makes a big difference when it is done consistently.</a:t>
              </a:r>
            </a:p>
            <a:p>
              <a:pPr marL="331436" lvl="1" indent="-165718" algn="l">
                <a:lnSpc>
                  <a:spcPts val="1598"/>
                </a:lnSpc>
                <a:buFont typeface="Arial"/>
                <a:buChar char="•"/>
              </a:pPr>
              <a:r>
                <a:rPr lang="en-US" sz="1479">
                  <a:solidFill>
                    <a:srgbClr val="FFFFFF"/>
                  </a:solidFill>
                  <a:latin typeface="Calibri (MS)"/>
                  <a:ea typeface="Calibri (MS)"/>
                  <a:cs typeface="Calibri (MS)"/>
                  <a:sym typeface="Calibri (MS)"/>
                </a:rPr>
                <a:t>Thank you for your continued support in helping us foster a lifelong love of reading in your child.</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923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623929" cy="7315200"/>
            <a:chOff x="0" y="0"/>
            <a:chExt cx="6165238" cy="9753600"/>
          </a:xfrm>
        </p:grpSpPr>
        <p:sp>
          <p:nvSpPr>
            <p:cNvPr id="3" name="Freeform 3"/>
            <p:cNvSpPr/>
            <p:nvPr/>
          </p:nvSpPr>
          <p:spPr>
            <a:xfrm>
              <a:off x="0" y="0"/>
              <a:ext cx="6165215" cy="9753600"/>
            </a:xfrm>
            <a:custGeom>
              <a:avLst/>
              <a:gdLst/>
              <a:ahLst/>
              <a:cxnLst/>
              <a:rect l="l" t="t" r="r" b="b"/>
              <a:pathLst>
                <a:path w="6165215" h="9753600">
                  <a:moveTo>
                    <a:pt x="0" y="0"/>
                  </a:moveTo>
                  <a:lnTo>
                    <a:pt x="6165215" y="0"/>
                  </a:lnTo>
                  <a:lnTo>
                    <a:pt x="6165215" y="9753600"/>
                  </a:lnTo>
                  <a:lnTo>
                    <a:pt x="0" y="9753600"/>
                  </a:lnTo>
                  <a:close/>
                </a:path>
              </a:pathLst>
            </a:custGeom>
            <a:solidFill>
              <a:srgbClr val="227542"/>
            </a:solidFill>
          </p:spPr>
          <p:txBody>
            <a:bodyPr/>
            <a:lstStyle/>
            <a:p>
              <a:endParaRPr lang="en-GB"/>
            </a:p>
          </p:txBody>
        </p:sp>
      </p:grpSp>
      <p:grpSp>
        <p:nvGrpSpPr>
          <p:cNvPr id="4" name="Group 4"/>
          <p:cNvGrpSpPr/>
          <p:nvPr/>
        </p:nvGrpSpPr>
        <p:grpSpPr>
          <a:xfrm>
            <a:off x="950454" y="407397"/>
            <a:ext cx="3206867" cy="6372708"/>
            <a:chOff x="0" y="0"/>
            <a:chExt cx="4275823" cy="8496944"/>
          </a:xfrm>
        </p:grpSpPr>
        <p:sp>
          <p:nvSpPr>
            <p:cNvPr id="5" name="Freeform 5"/>
            <p:cNvSpPr/>
            <p:nvPr/>
          </p:nvSpPr>
          <p:spPr>
            <a:xfrm>
              <a:off x="0" y="0"/>
              <a:ext cx="4275823" cy="8496944"/>
            </a:xfrm>
            <a:custGeom>
              <a:avLst/>
              <a:gdLst/>
              <a:ahLst/>
              <a:cxnLst/>
              <a:rect l="l" t="t" r="r" b="b"/>
              <a:pathLst>
                <a:path w="4275823" h="8496944">
                  <a:moveTo>
                    <a:pt x="0" y="0"/>
                  </a:moveTo>
                  <a:lnTo>
                    <a:pt x="4275823" y="0"/>
                  </a:lnTo>
                  <a:lnTo>
                    <a:pt x="4275823" y="8496944"/>
                  </a:lnTo>
                  <a:lnTo>
                    <a:pt x="0" y="8496944"/>
                  </a:lnTo>
                  <a:close/>
                </a:path>
              </a:pathLst>
            </a:custGeom>
            <a:solidFill>
              <a:srgbClr val="000000">
                <a:alpha val="0"/>
              </a:srgbClr>
            </a:solidFill>
          </p:spPr>
          <p:txBody>
            <a:bodyPr/>
            <a:lstStyle/>
            <a:p>
              <a:endParaRPr lang="en-GB"/>
            </a:p>
          </p:txBody>
        </p:sp>
        <p:sp>
          <p:nvSpPr>
            <p:cNvPr id="6" name="TextBox 6"/>
            <p:cNvSpPr txBox="1"/>
            <p:nvPr/>
          </p:nvSpPr>
          <p:spPr>
            <a:xfrm>
              <a:off x="0" y="-38100"/>
              <a:ext cx="4275823" cy="8535044"/>
            </a:xfrm>
            <a:prstGeom prst="rect">
              <a:avLst/>
            </a:prstGeom>
          </p:spPr>
          <p:txBody>
            <a:bodyPr lIns="0" tIns="0" rIns="0" bIns="0" rtlCol="0" anchor="ctr"/>
            <a:lstStyle/>
            <a:p>
              <a:pPr algn="l">
                <a:lnSpc>
                  <a:spcPts val="5068"/>
                </a:lnSpc>
              </a:pPr>
              <a:r>
                <a:rPr lang="en-US" sz="4693" b="1">
                  <a:solidFill>
                    <a:srgbClr val="FFFFFF"/>
                  </a:solidFill>
                  <a:latin typeface="Calibri (MS) Bold"/>
                  <a:ea typeface="Calibri (MS) Bold"/>
                  <a:cs typeface="Calibri (MS) Bold"/>
                  <a:sym typeface="Calibri (MS) Bold"/>
                </a:rPr>
                <a:t>Lunch time/snack time </a:t>
              </a:r>
            </a:p>
          </p:txBody>
        </p:sp>
      </p:grpSp>
      <p:sp>
        <p:nvSpPr>
          <p:cNvPr id="7" name="Freeform 7"/>
          <p:cNvSpPr/>
          <p:nvPr/>
        </p:nvSpPr>
        <p:spPr>
          <a:xfrm>
            <a:off x="491115" y="591095"/>
            <a:ext cx="459341" cy="1147590"/>
          </a:xfrm>
          <a:custGeom>
            <a:avLst/>
            <a:gdLst/>
            <a:ahLst/>
            <a:cxnLst/>
            <a:rect l="l" t="t" r="r" b="b"/>
            <a:pathLst>
              <a:path w="459341" h="1147590">
                <a:moveTo>
                  <a:pt x="0" y="0"/>
                </a:moveTo>
                <a:lnTo>
                  <a:pt x="459340" y="0"/>
                </a:lnTo>
                <a:lnTo>
                  <a:pt x="459340" y="1147591"/>
                </a:lnTo>
                <a:lnTo>
                  <a:pt x="0" y="1147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8" name="Group 8"/>
          <p:cNvGrpSpPr/>
          <p:nvPr/>
        </p:nvGrpSpPr>
        <p:grpSpPr>
          <a:xfrm>
            <a:off x="5026250" y="321409"/>
            <a:ext cx="3995830" cy="6850795"/>
            <a:chOff x="0" y="0"/>
            <a:chExt cx="5089715" cy="8726246"/>
          </a:xfrm>
        </p:grpSpPr>
        <p:sp>
          <p:nvSpPr>
            <p:cNvPr id="9" name="Freeform 9"/>
            <p:cNvSpPr/>
            <p:nvPr/>
          </p:nvSpPr>
          <p:spPr>
            <a:xfrm>
              <a:off x="0" y="0"/>
              <a:ext cx="5089715" cy="8726246"/>
            </a:xfrm>
            <a:custGeom>
              <a:avLst/>
              <a:gdLst/>
              <a:ahLst/>
              <a:cxnLst/>
              <a:rect l="l" t="t" r="r" b="b"/>
              <a:pathLst>
                <a:path w="5089715" h="8726246">
                  <a:moveTo>
                    <a:pt x="0" y="0"/>
                  </a:moveTo>
                  <a:lnTo>
                    <a:pt x="5089715" y="0"/>
                  </a:lnTo>
                  <a:lnTo>
                    <a:pt x="5089715" y="8726246"/>
                  </a:lnTo>
                  <a:lnTo>
                    <a:pt x="0" y="8726246"/>
                  </a:lnTo>
                  <a:close/>
                </a:path>
              </a:pathLst>
            </a:custGeom>
            <a:solidFill>
              <a:srgbClr val="000000">
                <a:alpha val="0"/>
              </a:srgbClr>
            </a:solidFill>
          </p:spPr>
          <p:txBody>
            <a:bodyPr/>
            <a:lstStyle/>
            <a:p>
              <a:endParaRPr lang="en-GB"/>
            </a:p>
          </p:txBody>
        </p:sp>
        <p:sp>
          <p:nvSpPr>
            <p:cNvPr id="10" name="TextBox 10"/>
            <p:cNvSpPr txBox="1"/>
            <p:nvPr/>
          </p:nvSpPr>
          <p:spPr>
            <a:xfrm>
              <a:off x="0" y="-19050"/>
              <a:ext cx="5089715" cy="8745296"/>
            </a:xfrm>
            <a:prstGeom prst="rect">
              <a:avLst/>
            </a:prstGeom>
          </p:spPr>
          <p:txBody>
            <a:bodyPr lIns="0" tIns="0" rIns="0" bIns="0" rtlCol="0" anchor="ctr"/>
            <a:lstStyle/>
            <a:p>
              <a:pPr marL="0" lvl="1" indent="0" algn="l">
                <a:lnSpc>
                  <a:spcPts val="1929"/>
                </a:lnSpc>
                <a:buFont typeface="Arial"/>
                <a:buChar char="•"/>
              </a:pPr>
              <a:r>
                <a:rPr lang="en-US" sz="1786">
                  <a:solidFill>
                    <a:srgbClr val="FFFFFF"/>
                  </a:solidFill>
                  <a:latin typeface="Calibri (MS)"/>
                  <a:ea typeface="Calibri (MS)"/>
                  <a:cs typeface="Calibri (MS)"/>
                  <a:sym typeface="Calibri (MS)"/>
                </a:rPr>
                <a:t>🍽️ Lunch:</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Freshly cooked on-site every day by Miss Morris</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Children choose their meal each morning (includes vegetarian option)</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Link to menu will be provided</a:t>
              </a:r>
            </a:p>
            <a:p>
              <a:pPr marL="0" lvl="1" indent="0" algn="l">
                <a:lnSpc>
                  <a:spcPts val="1929"/>
                </a:lnSpc>
              </a:pPr>
              <a:endParaRPr lang="en-US" sz="1786">
                <a:solidFill>
                  <a:srgbClr val="FFFFFF"/>
                </a:solidFill>
                <a:latin typeface="Calibri (MS)"/>
                <a:ea typeface="Calibri (MS)"/>
                <a:cs typeface="Calibri (MS)"/>
                <a:sym typeface="Calibri (MS)"/>
              </a:endParaRPr>
            </a:p>
            <a:p>
              <a:pPr marL="0" lvl="1" indent="0" algn="l">
                <a:lnSpc>
                  <a:spcPts val="1929"/>
                </a:lnSpc>
                <a:buFont typeface="Arial"/>
                <a:buChar char="•"/>
              </a:pPr>
              <a:r>
                <a:rPr lang="en-US" sz="1786">
                  <a:solidFill>
                    <a:srgbClr val="FFFFFF"/>
                  </a:solidFill>
                  <a:latin typeface="Calibri (MS)"/>
                  <a:ea typeface="Calibri (MS)"/>
                  <a:cs typeface="Calibri (MS)"/>
                  <a:sym typeface="Calibri (MS)"/>
                </a:rPr>
                <a:t>🥛 Free Milk:</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Free for children under 5</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Available after age 5 for a small charge (opt-in)</a:t>
              </a:r>
            </a:p>
            <a:p>
              <a:pPr marL="0" lvl="1" indent="0" algn="l">
                <a:lnSpc>
                  <a:spcPts val="1929"/>
                </a:lnSpc>
              </a:pPr>
              <a:endParaRPr lang="en-US" sz="1786">
                <a:solidFill>
                  <a:srgbClr val="FFFFFF"/>
                </a:solidFill>
                <a:latin typeface="Calibri (MS)"/>
                <a:ea typeface="Calibri (MS)"/>
                <a:cs typeface="Calibri (MS)"/>
                <a:sym typeface="Calibri (MS)"/>
              </a:endParaRPr>
            </a:p>
            <a:p>
              <a:pPr marL="0" lvl="1" indent="0" algn="l">
                <a:lnSpc>
                  <a:spcPts val="1929"/>
                </a:lnSpc>
                <a:buFont typeface="Arial"/>
                <a:buChar char="•"/>
              </a:pPr>
              <a:r>
                <a:rPr lang="en-US" sz="1786">
                  <a:solidFill>
                    <a:srgbClr val="FFFFFF"/>
                  </a:solidFill>
                  <a:latin typeface="Calibri (MS)"/>
                  <a:ea typeface="Calibri (MS)"/>
                  <a:cs typeface="Calibri (MS)"/>
                  <a:sym typeface="Calibri (MS)"/>
                </a:rPr>
                <a:t>🍎 Morning Snack:</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Fresh fruit provided daily during morning break</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Afternoon Snack:</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Children may bring a healthy snack (no crisps or chocolate)</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Fruit is always available if they don’t bring one</a:t>
              </a:r>
            </a:p>
            <a:p>
              <a:pPr marL="0" lvl="1" indent="0" algn="l">
                <a:lnSpc>
                  <a:spcPts val="1929"/>
                </a:lnSpc>
              </a:pPr>
              <a:endParaRPr lang="en-US" sz="1786">
                <a:solidFill>
                  <a:srgbClr val="FFFFFF"/>
                </a:solidFill>
                <a:latin typeface="Calibri (MS)"/>
                <a:ea typeface="Calibri (MS)"/>
                <a:cs typeface="Calibri (MS)"/>
                <a:sym typeface="Calibri (MS)"/>
              </a:endParaRPr>
            </a:p>
            <a:p>
              <a:pPr marL="0" lvl="1" indent="0" algn="l">
                <a:lnSpc>
                  <a:spcPts val="1929"/>
                </a:lnSpc>
                <a:buFont typeface="Arial"/>
                <a:buChar char="•"/>
              </a:pPr>
              <a:r>
                <a:rPr lang="en-US" sz="1786">
                  <a:solidFill>
                    <a:srgbClr val="FFFFFF"/>
                  </a:solidFill>
                  <a:latin typeface="Calibri (MS)"/>
                  <a:ea typeface="Calibri (MS)"/>
                  <a:cs typeface="Calibri (MS)"/>
                  <a:sym typeface="Calibri (MS)"/>
                </a:rPr>
                <a:t>💧 Water Bottles:</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Bring a water-filled bottle daily (labelled with name)</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Water only, unless medically exempt</a:t>
              </a:r>
            </a:p>
            <a:p>
              <a:pPr marL="0" lvl="1" indent="0" algn="l">
                <a:lnSpc>
                  <a:spcPts val="1929"/>
                </a:lnSpc>
                <a:buFont typeface="Arial"/>
                <a:buChar char="•"/>
              </a:pPr>
              <a:r>
                <a:rPr lang="en-US" sz="1786">
                  <a:solidFill>
                    <a:srgbClr val="FFFFFF"/>
                  </a:solidFill>
                  <a:latin typeface="Calibri (MS)"/>
                  <a:ea typeface="Calibri (MS)"/>
                  <a:cs typeface="Calibri (MS)"/>
                  <a:sym typeface="Calibri (MS)"/>
                </a:rPr>
                <a:t>- Bottles go home each day and return the next morning</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sp>
        <p:nvSpPr>
          <p:cNvPr id="2" name="Freeform 2"/>
          <p:cNvSpPr/>
          <p:nvPr/>
        </p:nvSpPr>
        <p:spPr>
          <a:xfrm>
            <a:off x="0" y="1"/>
            <a:ext cx="5033294" cy="5437845"/>
          </a:xfrm>
          <a:custGeom>
            <a:avLst/>
            <a:gdLst/>
            <a:ahLst/>
            <a:cxnLst/>
            <a:rect l="l" t="t" r="r" b="b"/>
            <a:pathLst>
              <a:path w="5033294" h="5437845">
                <a:moveTo>
                  <a:pt x="0" y="0"/>
                </a:moveTo>
                <a:lnTo>
                  <a:pt x="5033294" y="0"/>
                </a:lnTo>
                <a:lnTo>
                  <a:pt x="5033294" y="5437845"/>
                </a:lnTo>
                <a:lnTo>
                  <a:pt x="0" y="54378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670559" y="1140150"/>
            <a:ext cx="3407785" cy="2117424"/>
            <a:chOff x="0" y="0"/>
            <a:chExt cx="4543713" cy="2823232"/>
          </a:xfrm>
        </p:grpSpPr>
        <p:sp>
          <p:nvSpPr>
            <p:cNvPr id="4" name="Freeform 4"/>
            <p:cNvSpPr/>
            <p:nvPr/>
          </p:nvSpPr>
          <p:spPr>
            <a:xfrm>
              <a:off x="0" y="0"/>
              <a:ext cx="4543713" cy="2823232"/>
            </a:xfrm>
            <a:custGeom>
              <a:avLst/>
              <a:gdLst/>
              <a:ahLst/>
              <a:cxnLst/>
              <a:rect l="l" t="t" r="r" b="b"/>
              <a:pathLst>
                <a:path w="4543713" h="2823232">
                  <a:moveTo>
                    <a:pt x="0" y="0"/>
                  </a:moveTo>
                  <a:lnTo>
                    <a:pt x="4543713" y="0"/>
                  </a:lnTo>
                  <a:lnTo>
                    <a:pt x="4543713" y="2823232"/>
                  </a:lnTo>
                  <a:lnTo>
                    <a:pt x="0" y="2823232"/>
                  </a:lnTo>
                  <a:close/>
                </a:path>
              </a:pathLst>
            </a:custGeom>
            <a:solidFill>
              <a:srgbClr val="000000">
                <a:alpha val="0"/>
              </a:srgbClr>
            </a:solidFill>
          </p:spPr>
          <p:txBody>
            <a:bodyPr/>
            <a:lstStyle/>
            <a:p>
              <a:endParaRPr lang="en-GB"/>
            </a:p>
          </p:txBody>
        </p:sp>
        <p:sp>
          <p:nvSpPr>
            <p:cNvPr id="5" name="TextBox 5"/>
            <p:cNvSpPr txBox="1"/>
            <p:nvPr/>
          </p:nvSpPr>
          <p:spPr>
            <a:xfrm>
              <a:off x="0" y="-28575"/>
              <a:ext cx="4543713" cy="2851807"/>
            </a:xfrm>
            <a:prstGeom prst="rect">
              <a:avLst/>
            </a:prstGeom>
          </p:spPr>
          <p:txBody>
            <a:bodyPr lIns="0" tIns="0" rIns="0" bIns="0" rtlCol="0" anchor="b"/>
            <a:lstStyle/>
            <a:p>
              <a:pPr algn="ctr">
                <a:lnSpc>
                  <a:spcPts val="3916"/>
                </a:lnSpc>
              </a:pPr>
              <a:r>
                <a:rPr lang="en-US" sz="3626">
                  <a:solidFill>
                    <a:srgbClr val="FFFFFF"/>
                  </a:solidFill>
                  <a:latin typeface="Calibri (MS)"/>
                  <a:ea typeface="Calibri (MS)"/>
                  <a:cs typeface="Calibri (MS)"/>
                  <a:sym typeface="Calibri (MS)"/>
                </a:rPr>
                <a:t>Curriculum Overview – EYFS Framework</a:t>
              </a:r>
            </a:p>
          </p:txBody>
        </p:sp>
      </p:grpSp>
      <p:grpSp>
        <p:nvGrpSpPr>
          <p:cNvPr id="6" name="Group 6"/>
          <p:cNvGrpSpPr/>
          <p:nvPr/>
        </p:nvGrpSpPr>
        <p:grpSpPr>
          <a:xfrm>
            <a:off x="728531" y="3669948"/>
            <a:ext cx="3291840" cy="2853396"/>
            <a:chOff x="0" y="0"/>
            <a:chExt cx="4389120" cy="3804528"/>
          </a:xfrm>
        </p:grpSpPr>
        <p:sp>
          <p:nvSpPr>
            <p:cNvPr id="7" name="Freeform 7"/>
            <p:cNvSpPr/>
            <p:nvPr/>
          </p:nvSpPr>
          <p:spPr>
            <a:xfrm>
              <a:off x="0" y="0"/>
              <a:ext cx="4389120" cy="3804539"/>
            </a:xfrm>
            <a:custGeom>
              <a:avLst/>
              <a:gdLst/>
              <a:ahLst/>
              <a:cxnLst/>
              <a:rect l="l" t="t" r="r" b="b"/>
              <a:pathLst>
                <a:path w="4389120" h="3804539">
                  <a:moveTo>
                    <a:pt x="0" y="0"/>
                  </a:moveTo>
                  <a:lnTo>
                    <a:pt x="4389120" y="0"/>
                  </a:lnTo>
                  <a:lnTo>
                    <a:pt x="4389120" y="3804539"/>
                  </a:lnTo>
                  <a:lnTo>
                    <a:pt x="0" y="3804539"/>
                  </a:lnTo>
                  <a:close/>
                </a:path>
              </a:pathLst>
            </a:custGeom>
            <a:solidFill>
              <a:srgbClr val="FFFFFF"/>
            </a:solidFill>
          </p:spPr>
          <p:txBody>
            <a:bodyPr/>
            <a:lstStyle/>
            <a:p>
              <a:endParaRPr lang="en-GB"/>
            </a:p>
          </p:txBody>
        </p:sp>
      </p:grpSp>
      <p:sp>
        <p:nvSpPr>
          <p:cNvPr id="8" name="Freeform 8"/>
          <p:cNvSpPr/>
          <p:nvPr/>
        </p:nvSpPr>
        <p:spPr>
          <a:xfrm>
            <a:off x="839693" y="4117393"/>
            <a:ext cx="3069516" cy="1964490"/>
          </a:xfrm>
          <a:custGeom>
            <a:avLst/>
            <a:gdLst/>
            <a:ahLst/>
            <a:cxnLst/>
            <a:rect l="l" t="t" r="r" b="b"/>
            <a:pathLst>
              <a:path w="3069516" h="1964490">
                <a:moveTo>
                  <a:pt x="0" y="0"/>
                </a:moveTo>
                <a:lnTo>
                  <a:pt x="3069516" y="0"/>
                </a:lnTo>
                <a:lnTo>
                  <a:pt x="3069516" y="1964490"/>
                </a:lnTo>
                <a:lnTo>
                  <a:pt x="0" y="1964490"/>
                </a:lnTo>
                <a:lnTo>
                  <a:pt x="0" y="0"/>
                </a:lnTo>
                <a:close/>
              </a:path>
            </a:pathLst>
          </a:custGeom>
          <a:blipFill>
            <a:blip r:embed="rId4"/>
            <a:stretch>
              <a:fillRect l="-57" r="-57"/>
            </a:stretch>
          </a:blipFill>
        </p:spPr>
        <p:txBody>
          <a:bodyPr/>
          <a:lstStyle/>
          <a:p>
            <a:endParaRPr lang="en-GB"/>
          </a:p>
        </p:txBody>
      </p:sp>
      <p:grpSp>
        <p:nvGrpSpPr>
          <p:cNvPr id="9" name="Group 9"/>
          <p:cNvGrpSpPr/>
          <p:nvPr/>
        </p:nvGrpSpPr>
        <p:grpSpPr>
          <a:xfrm>
            <a:off x="1691350" y="6229701"/>
            <a:ext cx="1366201" cy="457583"/>
            <a:chOff x="0" y="0"/>
            <a:chExt cx="1821601" cy="610111"/>
          </a:xfrm>
        </p:grpSpPr>
        <p:sp>
          <p:nvSpPr>
            <p:cNvPr id="10" name="Freeform 10"/>
            <p:cNvSpPr/>
            <p:nvPr/>
          </p:nvSpPr>
          <p:spPr>
            <a:xfrm>
              <a:off x="-12319" y="0"/>
              <a:ext cx="1843532" cy="611124"/>
            </a:xfrm>
            <a:custGeom>
              <a:avLst/>
              <a:gdLst/>
              <a:ahLst/>
              <a:cxnLst/>
              <a:rect l="l" t="t" r="r" b="b"/>
              <a:pathLst>
                <a:path w="1843532" h="611124">
                  <a:moveTo>
                    <a:pt x="23368" y="26670"/>
                  </a:moveTo>
                  <a:cubicBezTo>
                    <a:pt x="43434" y="25527"/>
                    <a:pt x="67056" y="1143"/>
                    <a:pt x="86995" y="0"/>
                  </a:cubicBezTo>
                  <a:lnTo>
                    <a:pt x="1803527" y="12700"/>
                  </a:lnTo>
                  <a:cubicBezTo>
                    <a:pt x="1803273" y="44196"/>
                    <a:pt x="1818132" y="80264"/>
                    <a:pt x="1817878" y="111760"/>
                  </a:cubicBezTo>
                  <a:cubicBezTo>
                    <a:pt x="1822831" y="181864"/>
                    <a:pt x="1823974" y="351790"/>
                    <a:pt x="1825371" y="433070"/>
                  </a:cubicBezTo>
                  <a:cubicBezTo>
                    <a:pt x="1826768" y="514350"/>
                    <a:pt x="1843532" y="569722"/>
                    <a:pt x="1826006" y="599186"/>
                  </a:cubicBezTo>
                  <a:cubicBezTo>
                    <a:pt x="1809496" y="598170"/>
                    <a:pt x="1744218" y="611124"/>
                    <a:pt x="1727708" y="610108"/>
                  </a:cubicBezTo>
                  <a:lnTo>
                    <a:pt x="30988" y="599186"/>
                  </a:lnTo>
                  <a:cubicBezTo>
                    <a:pt x="17272" y="608457"/>
                    <a:pt x="35179" y="557022"/>
                    <a:pt x="34544" y="526288"/>
                  </a:cubicBezTo>
                  <a:cubicBezTo>
                    <a:pt x="33909" y="495554"/>
                    <a:pt x="27686" y="461899"/>
                    <a:pt x="27051" y="414528"/>
                  </a:cubicBezTo>
                  <a:cubicBezTo>
                    <a:pt x="26416" y="367157"/>
                    <a:pt x="0" y="316865"/>
                    <a:pt x="19431" y="242189"/>
                  </a:cubicBezTo>
                  <a:cubicBezTo>
                    <a:pt x="18161" y="146685"/>
                    <a:pt x="12192" y="67056"/>
                    <a:pt x="23368" y="26670"/>
                  </a:cubicBezTo>
                  <a:close/>
                </a:path>
              </a:pathLst>
            </a:custGeom>
            <a:solidFill>
              <a:srgbClr val="D9D4D0">
                <a:alpha val="24706"/>
              </a:srgbClr>
            </a:solidFill>
          </p:spPr>
          <p:txBody>
            <a:bodyPr/>
            <a:lstStyle/>
            <a:p>
              <a:endParaRPr lang="en-GB"/>
            </a:p>
          </p:txBody>
        </p:sp>
      </p:grpSp>
      <p:grpSp>
        <p:nvGrpSpPr>
          <p:cNvPr id="11" name="Group 11"/>
          <p:cNvGrpSpPr/>
          <p:nvPr/>
        </p:nvGrpSpPr>
        <p:grpSpPr>
          <a:xfrm>
            <a:off x="5255585" y="757817"/>
            <a:ext cx="3671718" cy="27093"/>
            <a:chOff x="0" y="0"/>
            <a:chExt cx="4895625" cy="36124"/>
          </a:xfrm>
        </p:grpSpPr>
        <p:sp>
          <p:nvSpPr>
            <p:cNvPr id="12" name="Freeform 12"/>
            <p:cNvSpPr/>
            <p:nvPr/>
          </p:nvSpPr>
          <p:spPr>
            <a:xfrm>
              <a:off x="18034" y="18034"/>
              <a:ext cx="4859528" cy="0"/>
            </a:xfrm>
            <a:custGeom>
              <a:avLst/>
              <a:gdLst/>
              <a:ahLst/>
              <a:cxnLst/>
              <a:rect l="l" t="t" r="r" b="b"/>
              <a:pathLst>
                <a:path w="4859528">
                  <a:moveTo>
                    <a:pt x="0" y="0"/>
                  </a:moveTo>
                  <a:lnTo>
                    <a:pt x="4859528" y="0"/>
                  </a:lnTo>
                </a:path>
              </a:pathLst>
            </a:custGeom>
            <a:solidFill>
              <a:srgbClr val="9BBB59"/>
            </a:solidFill>
          </p:spPr>
          <p:txBody>
            <a:bodyPr/>
            <a:lstStyle/>
            <a:p>
              <a:endParaRPr lang="en-GB"/>
            </a:p>
          </p:txBody>
        </p:sp>
        <p:sp>
          <p:nvSpPr>
            <p:cNvPr id="13" name="Freeform 13"/>
            <p:cNvSpPr/>
            <p:nvPr/>
          </p:nvSpPr>
          <p:spPr>
            <a:xfrm>
              <a:off x="18034" y="0"/>
              <a:ext cx="4859528" cy="36068"/>
            </a:xfrm>
            <a:custGeom>
              <a:avLst/>
              <a:gdLst/>
              <a:ahLst/>
              <a:cxnLst/>
              <a:rect l="l" t="t" r="r" b="b"/>
              <a:pathLst>
                <a:path w="4859528" h="36068">
                  <a:moveTo>
                    <a:pt x="0" y="0"/>
                  </a:moveTo>
                  <a:lnTo>
                    <a:pt x="4859528" y="0"/>
                  </a:lnTo>
                  <a:lnTo>
                    <a:pt x="4859528" y="36068"/>
                  </a:lnTo>
                  <a:lnTo>
                    <a:pt x="0" y="36068"/>
                  </a:lnTo>
                  <a:close/>
                </a:path>
              </a:pathLst>
            </a:custGeom>
            <a:solidFill>
              <a:srgbClr val="9BBB59"/>
            </a:solidFill>
          </p:spPr>
          <p:txBody>
            <a:bodyPr/>
            <a:lstStyle/>
            <a:p>
              <a:endParaRPr lang="en-GB"/>
            </a:p>
          </p:txBody>
        </p:sp>
      </p:grpSp>
      <p:sp>
        <p:nvSpPr>
          <p:cNvPr id="14" name="TextBox 14"/>
          <p:cNvSpPr txBox="1"/>
          <p:nvPr/>
        </p:nvSpPr>
        <p:spPr>
          <a:xfrm>
            <a:off x="5344062" y="827243"/>
            <a:ext cx="3494765" cy="722986"/>
          </a:xfrm>
          <a:prstGeom prst="rect">
            <a:avLst/>
          </a:prstGeom>
        </p:spPr>
        <p:txBody>
          <a:bodyPr lIns="0" tIns="0" rIns="0" bIns="0" rtlCol="0" anchor="t">
            <a:spAutoFit/>
          </a:bodyPr>
          <a:lstStyle/>
          <a:p>
            <a:pPr algn="l">
              <a:lnSpc>
                <a:spcPts val="2635"/>
              </a:lnSpc>
            </a:pPr>
            <a:r>
              <a:rPr lang="en-US" sz="2439">
                <a:solidFill>
                  <a:srgbClr val="FFFFFF"/>
                </a:solidFill>
                <a:latin typeface="Calibri (MS)"/>
                <a:ea typeface="Calibri (MS)"/>
                <a:cs typeface="Calibri (MS)"/>
                <a:sym typeface="Calibri (MS)"/>
              </a:rPr>
              <a:t>The EYFS framework supports development in:</a:t>
            </a:r>
          </a:p>
        </p:txBody>
      </p:sp>
      <p:grpSp>
        <p:nvGrpSpPr>
          <p:cNvPr id="15" name="Group 15"/>
          <p:cNvGrpSpPr/>
          <p:nvPr/>
        </p:nvGrpSpPr>
        <p:grpSpPr>
          <a:xfrm>
            <a:off x="5255585" y="2195811"/>
            <a:ext cx="3671718" cy="27093"/>
            <a:chOff x="0" y="0"/>
            <a:chExt cx="4895625" cy="36124"/>
          </a:xfrm>
        </p:grpSpPr>
        <p:sp>
          <p:nvSpPr>
            <p:cNvPr id="16" name="Freeform 16"/>
            <p:cNvSpPr/>
            <p:nvPr/>
          </p:nvSpPr>
          <p:spPr>
            <a:xfrm>
              <a:off x="18034" y="18034"/>
              <a:ext cx="4859528" cy="0"/>
            </a:xfrm>
            <a:custGeom>
              <a:avLst/>
              <a:gdLst/>
              <a:ahLst/>
              <a:cxnLst/>
              <a:rect l="l" t="t" r="r" b="b"/>
              <a:pathLst>
                <a:path w="4859528">
                  <a:moveTo>
                    <a:pt x="0" y="0"/>
                  </a:moveTo>
                  <a:lnTo>
                    <a:pt x="4859528" y="0"/>
                  </a:lnTo>
                </a:path>
              </a:pathLst>
            </a:custGeom>
            <a:solidFill>
              <a:srgbClr val="9BBB59"/>
            </a:solidFill>
          </p:spPr>
          <p:txBody>
            <a:bodyPr/>
            <a:lstStyle/>
            <a:p>
              <a:endParaRPr lang="en-GB"/>
            </a:p>
          </p:txBody>
        </p:sp>
        <p:sp>
          <p:nvSpPr>
            <p:cNvPr id="17" name="Freeform 17"/>
            <p:cNvSpPr/>
            <p:nvPr/>
          </p:nvSpPr>
          <p:spPr>
            <a:xfrm>
              <a:off x="18034" y="0"/>
              <a:ext cx="4859528" cy="36068"/>
            </a:xfrm>
            <a:custGeom>
              <a:avLst/>
              <a:gdLst/>
              <a:ahLst/>
              <a:cxnLst/>
              <a:rect l="l" t="t" r="r" b="b"/>
              <a:pathLst>
                <a:path w="4859528" h="36068">
                  <a:moveTo>
                    <a:pt x="0" y="0"/>
                  </a:moveTo>
                  <a:lnTo>
                    <a:pt x="4859528" y="0"/>
                  </a:lnTo>
                  <a:lnTo>
                    <a:pt x="4859528" y="36068"/>
                  </a:lnTo>
                  <a:lnTo>
                    <a:pt x="0" y="36068"/>
                  </a:lnTo>
                  <a:close/>
                </a:path>
              </a:pathLst>
            </a:custGeom>
            <a:solidFill>
              <a:srgbClr val="9BBB59"/>
            </a:solidFill>
          </p:spPr>
          <p:txBody>
            <a:bodyPr/>
            <a:lstStyle/>
            <a:p>
              <a:endParaRPr lang="en-GB"/>
            </a:p>
          </p:txBody>
        </p:sp>
      </p:grpSp>
      <p:sp>
        <p:nvSpPr>
          <p:cNvPr id="18" name="TextBox 18"/>
          <p:cNvSpPr txBox="1"/>
          <p:nvPr/>
        </p:nvSpPr>
        <p:spPr>
          <a:xfrm>
            <a:off x="5344062" y="2265238"/>
            <a:ext cx="3494765" cy="1389736"/>
          </a:xfrm>
          <a:prstGeom prst="rect">
            <a:avLst/>
          </a:prstGeom>
        </p:spPr>
        <p:txBody>
          <a:bodyPr lIns="0" tIns="0" rIns="0" bIns="0" rtlCol="0" anchor="t">
            <a:spAutoFit/>
          </a:bodyPr>
          <a:lstStyle/>
          <a:p>
            <a:pPr algn="l">
              <a:lnSpc>
                <a:spcPts val="2635"/>
              </a:lnSpc>
            </a:pPr>
            <a:r>
              <a:rPr lang="en-US" sz="2439">
                <a:solidFill>
                  <a:srgbClr val="FFFFFF"/>
                </a:solidFill>
                <a:latin typeface="Calibri (MS)"/>
                <a:ea typeface="Calibri (MS)"/>
                <a:cs typeface="Calibri (MS)"/>
                <a:sym typeface="Calibri (MS)"/>
              </a:rPr>
              <a:t>- Prime Areas: Communication, Physical Development, Personal &amp; Social</a:t>
            </a:r>
          </a:p>
        </p:txBody>
      </p:sp>
      <p:grpSp>
        <p:nvGrpSpPr>
          <p:cNvPr id="19" name="Group 19"/>
          <p:cNvGrpSpPr/>
          <p:nvPr/>
        </p:nvGrpSpPr>
        <p:grpSpPr>
          <a:xfrm>
            <a:off x="5255585" y="3633806"/>
            <a:ext cx="3671718" cy="27093"/>
            <a:chOff x="0" y="0"/>
            <a:chExt cx="4895625" cy="36124"/>
          </a:xfrm>
        </p:grpSpPr>
        <p:sp>
          <p:nvSpPr>
            <p:cNvPr id="20" name="Freeform 20"/>
            <p:cNvSpPr/>
            <p:nvPr/>
          </p:nvSpPr>
          <p:spPr>
            <a:xfrm>
              <a:off x="18034" y="18034"/>
              <a:ext cx="4859528" cy="0"/>
            </a:xfrm>
            <a:custGeom>
              <a:avLst/>
              <a:gdLst/>
              <a:ahLst/>
              <a:cxnLst/>
              <a:rect l="l" t="t" r="r" b="b"/>
              <a:pathLst>
                <a:path w="4859528">
                  <a:moveTo>
                    <a:pt x="0" y="0"/>
                  </a:moveTo>
                  <a:lnTo>
                    <a:pt x="4859528" y="0"/>
                  </a:lnTo>
                </a:path>
              </a:pathLst>
            </a:custGeom>
            <a:solidFill>
              <a:srgbClr val="9BBB59"/>
            </a:solidFill>
          </p:spPr>
          <p:txBody>
            <a:bodyPr/>
            <a:lstStyle/>
            <a:p>
              <a:endParaRPr lang="en-GB"/>
            </a:p>
          </p:txBody>
        </p:sp>
        <p:sp>
          <p:nvSpPr>
            <p:cNvPr id="21" name="Freeform 21"/>
            <p:cNvSpPr/>
            <p:nvPr/>
          </p:nvSpPr>
          <p:spPr>
            <a:xfrm>
              <a:off x="18034" y="0"/>
              <a:ext cx="4859528" cy="36068"/>
            </a:xfrm>
            <a:custGeom>
              <a:avLst/>
              <a:gdLst/>
              <a:ahLst/>
              <a:cxnLst/>
              <a:rect l="l" t="t" r="r" b="b"/>
              <a:pathLst>
                <a:path w="4859528" h="36068">
                  <a:moveTo>
                    <a:pt x="0" y="0"/>
                  </a:moveTo>
                  <a:lnTo>
                    <a:pt x="4859528" y="0"/>
                  </a:lnTo>
                  <a:lnTo>
                    <a:pt x="4859528" y="36068"/>
                  </a:lnTo>
                  <a:lnTo>
                    <a:pt x="0" y="36068"/>
                  </a:lnTo>
                  <a:close/>
                </a:path>
              </a:pathLst>
            </a:custGeom>
            <a:solidFill>
              <a:srgbClr val="9BBB59"/>
            </a:solidFill>
          </p:spPr>
          <p:txBody>
            <a:bodyPr/>
            <a:lstStyle/>
            <a:p>
              <a:endParaRPr lang="en-GB"/>
            </a:p>
          </p:txBody>
        </p:sp>
      </p:grpSp>
      <p:sp>
        <p:nvSpPr>
          <p:cNvPr id="22" name="TextBox 22"/>
          <p:cNvSpPr txBox="1"/>
          <p:nvPr/>
        </p:nvSpPr>
        <p:spPr>
          <a:xfrm>
            <a:off x="5344062" y="3703233"/>
            <a:ext cx="3494765" cy="1056361"/>
          </a:xfrm>
          <a:prstGeom prst="rect">
            <a:avLst/>
          </a:prstGeom>
        </p:spPr>
        <p:txBody>
          <a:bodyPr lIns="0" tIns="0" rIns="0" bIns="0" rtlCol="0" anchor="t">
            <a:spAutoFit/>
          </a:bodyPr>
          <a:lstStyle/>
          <a:p>
            <a:pPr algn="l">
              <a:lnSpc>
                <a:spcPts val="2635"/>
              </a:lnSpc>
            </a:pPr>
            <a:r>
              <a:rPr lang="en-US" sz="2439">
                <a:solidFill>
                  <a:srgbClr val="FFFFFF"/>
                </a:solidFill>
                <a:latin typeface="Calibri (MS)"/>
                <a:ea typeface="Calibri (MS)"/>
                <a:cs typeface="Calibri (MS)"/>
                <a:sym typeface="Calibri (MS)"/>
              </a:rPr>
              <a:t>- Specific Areas: Literacy, Maths, Understanding the World, Expressive Arts</a:t>
            </a:r>
          </a:p>
        </p:txBody>
      </p:sp>
      <p:grpSp>
        <p:nvGrpSpPr>
          <p:cNvPr id="23" name="Group 23"/>
          <p:cNvGrpSpPr/>
          <p:nvPr/>
        </p:nvGrpSpPr>
        <p:grpSpPr>
          <a:xfrm>
            <a:off x="5255585" y="5071802"/>
            <a:ext cx="3671718" cy="27093"/>
            <a:chOff x="0" y="0"/>
            <a:chExt cx="4895625" cy="36124"/>
          </a:xfrm>
        </p:grpSpPr>
        <p:sp>
          <p:nvSpPr>
            <p:cNvPr id="24" name="Freeform 24"/>
            <p:cNvSpPr/>
            <p:nvPr/>
          </p:nvSpPr>
          <p:spPr>
            <a:xfrm>
              <a:off x="18034" y="18034"/>
              <a:ext cx="4859528" cy="0"/>
            </a:xfrm>
            <a:custGeom>
              <a:avLst/>
              <a:gdLst/>
              <a:ahLst/>
              <a:cxnLst/>
              <a:rect l="l" t="t" r="r" b="b"/>
              <a:pathLst>
                <a:path w="4859528">
                  <a:moveTo>
                    <a:pt x="0" y="0"/>
                  </a:moveTo>
                  <a:lnTo>
                    <a:pt x="4859528" y="0"/>
                  </a:lnTo>
                </a:path>
              </a:pathLst>
            </a:custGeom>
            <a:solidFill>
              <a:srgbClr val="9BBB59"/>
            </a:solidFill>
          </p:spPr>
          <p:txBody>
            <a:bodyPr/>
            <a:lstStyle/>
            <a:p>
              <a:endParaRPr lang="en-GB"/>
            </a:p>
          </p:txBody>
        </p:sp>
        <p:sp>
          <p:nvSpPr>
            <p:cNvPr id="25" name="Freeform 25"/>
            <p:cNvSpPr/>
            <p:nvPr/>
          </p:nvSpPr>
          <p:spPr>
            <a:xfrm>
              <a:off x="18034" y="0"/>
              <a:ext cx="4859528" cy="36068"/>
            </a:xfrm>
            <a:custGeom>
              <a:avLst/>
              <a:gdLst/>
              <a:ahLst/>
              <a:cxnLst/>
              <a:rect l="l" t="t" r="r" b="b"/>
              <a:pathLst>
                <a:path w="4859528" h="36068">
                  <a:moveTo>
                    <a:pt x="0" y="0"/>
                  </a:moveTo>
                  <a:lnTo>
                    <a:pt x="4859528" y="0"/>
                  </a:lnTo>
                  <a:lnTo>
                    <a:pt x="4859528" y="36068"/>
                  </a:lnTo>
                  <a:lnTo>
                    <a:pt x="0" y="36068"/>
                  </a:lnTo>
                  <a:close/>
                </a:path>
              </a:pathLst>
            </a:custGeom>
            <a:solidFill>
              <a:srgbClr val="9BBB59"/>
            </a:solidFill>
          </p:spPr>
          <p:txBody>
            <a:bodyPr/>
            <a:lstStyle/>
            <a:p>
              <a:endParaRPr lang="en-GB"/>
            </a:p>
          </p:txBody>
        </p:sp>
      </p:grpSp>
      <p:sp>
        <p:nvSpPr>
          <p:cNvPr id="26" name="TextBox 26"/>
          <p:cNvSpPr txBox="1"/>
          <p:nvPr/>
        </p:nvSpPr>
        <p:spPr>
          <a:xfrm>
            <a:off x="5344062" y="5141228"/>
            <a:ext cx="3494765" cy="722986"/>
          </a:xfrm>
          <a:prstGeom prst="rect">
            <a:avLst/>
          </a:prstGeom>
        </p:spPr>
        <p:txBody>
          <a:bodyPr lIns="0" tIns="0" rIns="0" bIns="0" rtlCol="0" anchor="t">
            <a:spAutoFit/>
          </a:bodyPr>
          <a:lstStyle/>
          <a:p>
            <a:pPr algn="l">
              <a:lnSpc>
                <a:spcPts val="2635"/>
              </a:lnSpc>
            </a:pPr>
            <a:r>
              <a:rPr lang="en-US" sz="2439">
                <a:solidFill>
                  <a:srgbClr val="FFFFFF"/>
                </a:solidFill>
                <a:latin typeface="Calibri (MS)"/>
                <a:ea typeface="Calibri (MS)"/>
                <a:cs typeface="Calibri (MS)"/>
                <a:sym typeface="Calibri (MS)"/>
              </a:rPr>
              <a:t>Play is central to all learning.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6682"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227542"/>
            </a:solidFill>
          </p:spPr>
          <p:txBody>
            <a:bodyPr/>
            <a:lstStyle/>
            <a:p>
              <a:endParaRPr lang="en-GB"/>
            </a:p>
          </p:txBody>
        </p:sp>
      </p:grpSp>
      <p:grpSp>
        <p:nvGrpSpPr>
          <p:cNvPr id="4" name="Group 4"/>
          <p:cNvGrpSpPr/>
          <p:nvPr/>
        </p:nvGrpSpPr>
        <p:grpSpPr>
          <a:xfrm>
            <a:off x="5114067" y="535094"/>
            <a:ext cx="3908013" cy="1830672"/>
            <a:chOff x="0" y="0"/>
            <a:chExt cx="5210684" cy="2440896"/>
          </a:xfrm>
        </p:grpSpPr>
        <p:sp>
          <p:nvSpPr>
            <p:cNvPr id="5" name="Freeform 5"/>
            <p:cNvSpPr/>
            <p:nvPr/>
          </p:nvSpPr>
          <p:spPr>
            <a:xfrm>
              <a:off x="0" y="0"/>
              <a:ext cx="5210683" cy="2440896"/>
            </a:xfrm>
            <a:custGeom>
              <a:avLst/>
              <a:gdLst/>
              <a:ahLst/>
              <a:cxnLst/>
              <a:rect l="l" t="t" r="r" b="b"/>
              <a:pathLst>
                <a:path w="5210683" h="2440896">
                  <a:moveTo>
                    <a:pt x="0" y="0"/>
                  </a:moveTo>
                  <a:lnTo>
                    <a:pt x="5210683" y="0"/>
                  </a:lnTo>
                  <a:lnTo>
                    <a:pt x="5210683" y="2440896"/>
                  </a:lnTo>
                  <a:lnTo>
                    <a:pt x="0" y="2440896"/>
                  </a:lnTo>
                  <a:close/>
                </a:path>
              </a:pathLst>
            </a:custGeom>
            <a:solidFill>
              <a:srgbClr val="000000">
                <a:alpha val="0"/>
              </a:srgbClr>
            </a:solidFill>
          </p:spPr>
          <p:txBody>
            <a:bodyPr/>
            <a:lstStyle/>
            <a:p>
              <a:endParaRPr lang="en-GB"/>
            </a:p>
          </p:txBody>
        </p:sp>
        <p:sp>
          <p:nvSpPr>
            <p:cNvPr id="6" name="TextBox 6"/>
            <p:cNvSpPr txBox="1"/>
            <p:nvPr/>
          </p:nvSpPr>
          <p:spPr>
            <a:xfrm>
              <a:off x="0" y="-38100"/>
              <a:ext cx="5210684" cy="2478996"/>
            </a:xfrm>
            <a:prstGeom prst="rect">
              <a:avLst/>
            </a:prstGeom>
          </p:spPr>
          <p:txBody>
            <a:bodyPr lIns="0" tIns="0" rIns="0" bIns="0" rtlCol="0" anchor="b"/>
            <a:lstStyle/>
            <a:p>
              <a:pPr algn="ctr">
                <a:lnSpc>
                  <a:spcPts val="4809"/>
                </a:lnSpc>
              </a:pPr>
              <a:r>
                <a:rPr lang="en-US" sz="4453">
                  <a:solidFill>
                    <a:srgbClr val="FFFFFF"/>
                  </a:solidFill>
                  <a:latin typeface="Calibri (MS)"/>
                  <a:ea typeface="Calibri (MS)"/>
                  <a:cs typeface="Calibri (MS)"/>
                  <a:sym typeface="Calibri (MS)"/>
                </a:rPr>
                <a:t>Communication with Parents</a:t>
              </a:r>
            </a:p>
          </p:txBody>
        </p:sp>
      </p:grpSp>
      <p:grpSp>
        <p:nvGrpSpPr>
          <p:cNvPr id="7" name="Group 7"/>
          <p:cNvGrpSpPr/>
          <p:nvPr/>
        </p:nvGrpSpPr>
        <p:grpSpPr>
          <a:xfrm>
            <a:off x="898406" y="269593"/>
            <a:ext cx="3791695" cy="3245451"/>
            <a:chOff x="0" y="0"/>
            <a:chExt cx="5055593" cy="4327268"/>
          </a:xfrm>
        </p:grpSpPr>
        <p:sp>
          <p:nvSpPr>
            <p:cNvPr id="8" name="Freeform 8"/>
            <p:cNvSpPr/>
            <p:nvPr/>
          </p:nvSpPr>
          <p:spPr>
            <a:xfrm>
              <a:off x="0" y="0"/>
              <a:ext cx="5055616" cy="4327271"/>
            </a:xfrm>
            <a:custGeom>
              <a:avLst/>
              <a:gdLst/>
              <a:ahLst/>
              <a:cxnLst/>
              <a:rect l="l" t="t" r="r" b="b"/>
              <a:pathLst>
                <a:path w="5055616" h="4327271">
                  <a:moveTo>
                    <a:pt x="0" y="0"/>
                  </a:moveTo>
                  <a:lnTo>
                    <a:pt x="5055616" y="0"/>
                  </a:lnTo>
                  <a:lnTo>
                    <a:pt x="5055616" y="4327271"/>
                  </a:lnTo>
                  <a:lnTo>
                    <a:pt x="0" y="4327271"/>
                  </a:lnTo>
                  <a:close/>
                </a:path>
              </a:pathLst>
            </a:custGeom>
            <a:solidFill>
              <a:srgbClr val="419237"/>
            </a:solidFill>
          </p:spPr>
          <p:txBody>
            <a:bodyPr/>
            <a:lstStyle/>
            <a:p>
              <a:endParaRPr lang="en-GB"/>
            </a:p>
          </p:txBody>
        </p:sp>
      </p:grpSp>
      <p:sp>
        <p:nvSpPr>
          <p:cNvPr id="9" name="Freeform 9"/>
          <p:cNvSpPr/>
          <p:nvPr/>
        </p:nvSpPr>
        <p:spPr>
          <a:xfrm>
            <a:off x="1650155" y="575746"/>
            <a:ext cx="2288196" cy="2633145"/>
          </a:xfrm>
          <a:custGeom>
            <a:avLst/>
            <a:gdLst/>
            <a:ahLst/>
            <a:cxnLst/>
            <a:rect l="l" t="t" r="r" b="b"/>
            <a:pathLst>
              <a:path w="2288196" h="2633145">
                <a:moveTo>
                  <a:pt x="0" y="0"/>
                </a:moveTo>
                <a:lnTo>
                  <a:pt x="2288196" y="0"/>
                </a:lnTo>
                <a:lnTo>
                  <a:pt x="2288196" y="2633145"/>
                </a:lnTo>
                <a:lnTo>
                  <a:pt x="0" y="2633145"/>
                </a:lnTo>
                <a:lnTo>
                  <a:pt x="0" y="0"/>
                </a:lnTo>
                <a:close/>
              </a:path>
            </a:pathLst>
          </a:custGeom>
          <a:blipFill>
            <a:blip r:embed="rId2"/>
            <a:stretch>
              <a:fillRect r="-5" b="-33349"/>
            </a:stretch>
          </a:blipFill>
        </p:spPr>
        <p:txBody>
          <a:bodyPr/>
          <a:lstStyle/>
          <a:p>
            <a:endParaRPr lang="en-GB"/>
          </a:p>
        </p:txBody>
      </p:sp>
      <p:grpSp>
        <p:nvGrpSpPr>
          <p:cNvPr id="10" name="Group 10"/>
          <p:cNvGrpSpPr/>
          <p:nvPr/>
        </p:nvGrpSpPr>
        <p:grpSpPr>
          <a:xfrm>
            <a:off x="340358" y="3784635"/>
            <a:ext cx="3791696" cy="3245451"/>
            <a:chOff x="0" y="0"/>
            <a:chExt cx="5055595" cy="4327268"/>
          </a:xfrm>
        </p:grpSpPr>
        <p:sp>
          <p:nvSpPr>
            <p:cNvPr id="11" name="Freeform 11"/>
            <p:cNvSpPr/>
            <p:nvPr/>
          </p:nvSpPr>
          <p:spPr>
            <a:xfrm>
              <a:off x="0" y="0"/>
              <a:ext cx="5055616" cy="4327271"/>
            </a:xfrm>
            <a:custGeom>
              <a:avLst/>
              <a:gdLst/>
              <a:ahLst/>
              <a:cxnLst/>
              <a:rect l="l" t="t" r="r" b="b"/>
              <a:pathLst>
                <a:path w="5055616" h="4327271">
                  <a:moveTo>
                    <a:pt x="0" y="0"/>
                  </a:moveTo>
                  <a:lnTo>
                    <a:pt x="5055616" y="0"/>
                  </a:lnTo>
                  <a:lnTo>
                    <a:pt x="5055616" y="4327271"/>
                  </a:lnTo>
                  <a:lnTo>
                    <a:pt x="0" y="4327271"/>
                  </a:lnTo>
                  <a:close/>
                </a:path>
              </a:pathLst>
            </a:custGeom>
            <a:solidFill>
              <a:srgbClr val="419237"/>
            </a:solidFill>
          </p:spPr>
          <p:txBody>
            <a:bodyPr/>
            <a:lstStyle/>
            <a:p>
              <a:endParaRPr lang="en-GB"/>
            </a:p>
          </p:txBody>
        </p:sp>
      </p:grpSp>
      <p:sp>
        <p:nvSpPr>
          <p:cNvPr id="12" name="Freeform 12"/>
          <p:cNvSpPr/>
          <p:nvPr/>
        </p:nvSpPr>
        <p:spPr>
          <a:xfrm>
            <a:off x="523481" y="4898508"/>
            <a:ext cx="3425452" cy="1017706"/>
          </a:xfrm>
          <a:custGeom>
            <a:avLst/>
            <a:gdLst/>
            <a:ahLst/>
            <a:cxnLst/>
            <a:rect l="l" t="t" r="r" b="b"/>
            <a:pathLst>
              <a:path w="3425452" h="1017706">
                <a:moveTo>
                  <a:pt x="0" y="0"/>
                </a:moveTo>
                <a:lnTo>
                  <a:pt x="3425451" y="0"/>
                </a:lnTo>
                <a:lnTo>
                  <a:pt x="3425451" y="1017705"/>
                </a:lnTo>
                <a:lnTo>
                  <a:pt x="0" y="1017705"/>
                </a:lnTo>
                <a:lnTo>
                  <a:pt x="0" y="0"/>
                </a:lnTo>
                <a:close/>
              </a:path>
            </a:pathLst>
          </a:custGeom>
          <a:blipFill>
            <a:blip r:embed="rId3"/>
            <a:stretch>
              <a:fillRect/>
            </a:stretch>
          </a:blipFill>
        </p:spPr>
        <p:txBody>
          <a:bodyPr/>
          <a:lstStyle/>
          <a:p>
            <a:endParaRPr lang="en-GB"/>
          </a:p>
        </p:txBody>
      </p:sp>
      <p:grpSp>
        <p:nvGrpSpPr>
          <p:cNvPr id="13" name="Group 13"/>
          <p:cNvGrpSpPr/>
          <p:nvPr/>
        </p:nvGrpSpPr>
        <p:grpSpPr>
          <a:xfrm>
            <a:off x="5108986" y="2819169"/>
            <a:ext cx="3557937" cy="10160"/>
            <a:chOff x="0" y="0"/>
            <a:chExt cx="4743916" cy="13547"/>
          </a:xfrm>
        </p:grpSpPr>
        <p:sp>
          <p:nvSpPr>
            <p:cNvPr id="14" name="Freeform 14"/>
            <p:cNvSpPr/>
            <p:nvPr/>
          </p:nvSpPr>
          <p:spPr>
            <a:xfrm>
              <a:off x="6731" y="6731"/>
              <a:ext cx="4730369" cy="0"/>
            </a:xfrm>
            <a:custGeom>
              <a:avLst/>
              <a:gdLst/>
              <a:ahLst/>
              <a:cxnLst/>
              <a:rect l="l" t="t" r="r" b="b"/>
              <a:pathLst>
                <a:path w="4730369">
                  <a:moveTo>
                    <a:pt x="0" y="0"/>
                  </a:moveTo>
                  <a:lnTo>
                    <a:pt x="4730369" y="0"/>
                  </a:lnTo>
                </a:path>
              </a:pathLst>
            </a:custGeom>
            <a:gradFill rotWithShape="1">
              <a:gsLst>
                <a:gs pos="0">
                  <a:srgbClr val="FF953E">
                    <a:alpha val="100000"/>
                  </a:srgbClr>
                </a:gs>
                <a:gs pos="100000">
                  <a:srgbClr val="FFD2BD">
                    <a:alpha val="100000"/>
                  </a:srgbClr>
                </a:gs>
              </a:gsLst>
              <a:lin ang="16200000"/>
            </a:gradFill>
          </p:spPr>
          <p:txBody>
            <a:bodyPr/>
            <a:lstStyle/>
            <a:p>
              <a:endParaRPr lang="en-GB"/>
            </a:p>
          </p:txBody>
        </p:sp>
        <p:sp>
          <p:nvSpPr>
            <p:cNvPr id="15" name="Freeform 15"/>
            <p:cNvSpPr/>
            <p:nvPr/>
          </p:nvSpPr>
          <p:spPr>
            <a:xfrm>
              <a:off x="6731" y="0"/>
              <a:ext cx="4730369" cy="13589"/>
            </a:xfrm>
            <a:custGeom>
              <a:avLst/>
              <a:gdLst/>
              <a:ahLst/>
              <a:cxnLst/>
              <a:rect l="l" t="t" r="r" b="b"/>
              <a:pathLst>
                <a:path w="4730369" h="13589">
                  <a:moveTo>
                    <a:pt x="0" y="0"/>
                  </a:moveTo>
                  <a:lnTo>
                    <a:pt x="4730369" y="0"/>
                  </a:lnTo>
                  <a:lnTo>
                    <a:pt x="4730369" y="13589"/>
                  </a:lnTo>
                  <a:lnTo>
                    <a:pt x="0" y="13589"/>
                  </a:lnTo>
                  <a:close/>
                </a:path>
              </a:pathLst>
            </a:custGeom>
            <a:solidFill>
              <a:srgbClr val="F79646"/>
            </a:solidFill>
          </p:spPr>
          <p:txBody>
            <a:bodyPr/>
            <a:lstStyle/>
            <a:p>
              <a:endParaRPr lang="en-GB"/>
            </a:p>
          </p:txBody>
        </p:sp>
      </p:grpSp>
      <p:sp>
        <p:nvSpPr>
          <p:cNvPr id="16" name="TextBox 16"/>
          <p:cNvSpPr txBox="1"/>
          <p:nvPr/>
        </p:nvSpPr>
        <p:spPr>
          <a:xfrm>
            <a:off x="5200426" y="2891559"/>
            <a:ext cx="3375057" cy="779059"/>
          </a:xfrm>
          <a:prstGeom prst="rect">
            <a:avLst/>
          </a:prstGeom>
        </p:spPr>
        <p:txBody>
          <a:bodyPr lIns="0" tIns="0" rIns="0" bIns="0" rtlCol="0" anchor="t">
            <a:spAutoFit/>
          </a:bodyPr>
          <a:lstStyle/>
          <a:p>
            <a:pPr algn="ctr">
              <a:lnSpc>
                <a:spcPts val="3196"/>
              </a:lnSpc>
            </a:pPr>
            <a:r>
              <a:rPr lang="en-US" sz="2959" dirty="0">
                <a:solidFill>
                  <a:srgbClr val="FFFFFF"/>
                </a:solidFill>
                <a:latin typeface="Calibri (MS)"/>
                <a:ea typeface="Calibri (MS)"/>
                <a:cs typeface="Calibri (MS)"/>
                <a:sym typeface="Calibri (MS)"/>
              </a:rPr>
              <a:t> </a:t>
            </a:r>
            <a:r>
              <a:rPr lang="en-US" sz="2000" dirty="0">
                <a:solidFill>
                  <a:srgbClr val="FFFFFF"/>
                </a:solidFill>
                <a:latin typeface="Calibri (MS)"/>
                <a:ea typeface="Calibri (MS)"/>
                <a:cs typeface="Calibri (MS)"/>
                <a:sym typeface="Calibri (MS)"/>
              </a:rPr>
              <a:t>Regular updates via Parent Hub or school website</a:t>
            </a:r>
          </a:p>
        </p:txBody>
      </p:sp>
      <p:grpSp>
        <p:nvGrpSpPr>
          <p:cNvPr id="17" name="Group 17"/>
          <p:cNvGrpSpPr/>
          <p:nvPr/>
        </p:nvGrpSpPr>
        <p:grpSpPr>
          <a:xfrm>
            <a:off x="5108986" y="4137143"/>
            <a:ext cx="3557937" cy="10160"/>
            <a:chOff x="0" y="0"/>
            <a:chExt cx="4743916" cy="13547"/>
          </a:xfrm>
        </p:grpSpPr>
        <p:sp>
          <p:nvSpPr>
            <p:cNvPr id="18" name="Freeform 18"/>
            <p:cNvSpPr/>
            <p:nvPr/>
          </p:nvSpPr>
          <p:spPr>
            <a:xfrm>
              <a:off x="6731" y="6731"/>
              <a:ext cx="4730369" cy="0"/>
            </a:xfrm>
            <a:custGeom>
              <a:avLst/>
              <a:gdLst/>
              <a:ahLst/>
              <a:cxnLst/>
              <a:rect l="l" t="t" r="r" b="b"/>
              <a:pathLst>
                <a:path w="4730369">
                  <a:moveTo>
                    <a:pt x="0" y="0"/>
                  </a:moveTo>
                  <a:lnTo>
                    <a:pt x="4730369" y="0"/>
                  </a:lnTo>
                </a:path>
              </a:pathLst>
            </a:custGeom>
            <a:gradFill rotWithShape="1">
              <a:gsLst>
                <a:gs pos="0">
                  <a:srgbClr val="FF953E">
                    <a:alpha val="100000"/>
                  </a:srgbClr>
                </a:gs>
                <a:gs pos="100000">
                  <a:srgbClr val="FFD2BD">
                    <a:alpha val="100000"/>
                  </a:srgbClr>
                </a:gs>
              </a:gsLst>
              <a:lin ang="16200000"/>
            </a:gradFill>
          </p:spPr>
          <p:txBody>
            <a:bodyPr/>
            <a:lstStyle/>
            <a:p>
              <a:endParaRPr lang="en-GB"/>
            </a:p>
          </p:txBody>
        </p:sp>
        <p:sp>
          <p:nvSpPr>
            <p:cNvPr id="19" name="Freeform 19"/>
            <p:cNvSpPr/>
            <p:nvPr/>
          </p:nvSpPr>
          <p:spPr>
            <a:xfrm>
              <a:off x="6731" y="0"/>
              <a:ext cx="4730369" cy="13589"/>
            </a:xfrm>
            <a:custGeom>
              <a:avLst/>
              <a:gdLst/>
              <a:ahLst/>
              <a:cxnLst/>
              <a:rect l="l" t="t" r="r" b="b"/>
              <a:pathLst>
                <a:path w="4730369" h="13589">
                  <a:moveTo>
                    <a:pt x="0" y="0"/>
                  </a:moveTo>
                  <a:lnTo>
                    <a:pt x="4730369" y="0"/>
                  </a:lnTo>
                  <a:lnTo>
                    <a:pt x="4730369" y="13589"/>
                  </a:lnTo>
                  <a:lnTo>
                    <a:pt x="0" y="13589"/>
                  </a:lnTo>
                  <a:close/>
                </a:path>
              </a:pathLst>
            </a:custGeom>
            <a:solidFill>
              <a:srgbClr val="F79646"/>
            </a:solidFill>
          </p:spPr>
          <p:txBody>
            <a:bodyPr/>
            <a:lstStyle/>
            <a:p>
              <a:endParaRPr lang="en-GB"/>
            </a:p>
          </p:txBody>
        </p:sp>
      </p:grpSp>
      <p:sp>
        <p:nvSpPr>
          <p:cNvPr id="20" name="TextBox 20"/>
          <p:cNvSpPr txBox="1"/>
          <p:nvPr/>
        </p:nvSpPr>
        <p:spPr>
          <a:xfrm>
            <a:off x="5200426" y="4209533"/>
            <a:ext cx="3375057" cy="1189428"/>
          </a:xfrm>
          <a:prstGeom prst="rect">
            <a:avLst/>
          </a:prstGeom>
        </p:spPr>
        <p:txBody>
          <a:bodyPr lIns="0" tIns="0" rIns="0" bIns="0" rtlCol="0" anchor="t">
            <a:spAutoFit/>
          </a:bodyPr>
          <a:lstStyle/>
          <a:p>
            <a:pPr algn="ctr">
              <a:lnSpc>
                <a:spcPts val="3196"/>
              </a:lnSpc>
            </a:pPr>
            <a:r>
              <a:rPr lang="en-US" sz="2000" dirty="0">
                <a:solidFill>
                  <a:srgbClr val="FFFFFF"/>
                </a:solidFill>
                <a:latin typeface="Calibri (MS)"/>
                <a:ea typeface="Calibri (MS)"/>
                <a:cs typeface="Calibri (MS)"/>
                <a:sym typeface="Calibri (MS)"/>
              </a:rPr>
              <a:t>Monthly newsletters  </a:t>
            </a:r>
          </a:p>
          <a:p>
            <a:pPr algn="ctr">
              <a:lnSpc>
                <a:spcPts val="3196"/>
              </a:lnSpc>
            </a:pPr>
            <a:r>
              <a:rPr lang="en-US" sz="2000" dirty="0">
                <a:solidFill>
                  <a:srgbClr val="FFFFFF"/>
                </a:solidFill>
                <a:latin typeface="Calibri (MS)"/>
                <a:ea typeface="Calibri (MS)"/>
                <a:cs typeface="Calibri (MS)"/>
                <a:sym typeface="Calibri (MS)"/>
              </a:rPr>
              <a:t>Parents` meetings twice a year</a:t>
            </a:r>
          </a:p>
          <a:p>
            <a:pPr algn="ctr">
              <a:lnSpc>
                <a:spcPts val="3196"/>
              </a:lnSpc>
            </a:pPr>
            <a:r>
              <a:rPr lang="en-US" sz="2000" dirty="0">
                <a:solidFill>
                  <a:srgbClr val="FFFFFF"/>
                </a:solidFill>
                <a:latin typeface="Calibri (MS)"/>
                <a:ea typeface="Calibri (MS)"/>
                <a:cs typeface="Calibri (MS)"/>
                <a:sym typeface="Calibri (MS)"/>
              </a:rPr>
              <a:t>End of year report</a:t>
            </a:r>
          </a:p>
        </p:txBody>
      </p:sp>
      <p:grpSp>
        <p:nvGrpSpPr>
          <p:cNvPr id="21" name="Group 21"/>
          <p:cNvGrpSpPr/>
          <p:nvPr/>
        </p:nvGrpSpPr>
        <p:grpSpPr>
          <a:xfrm>
            <a:off x="5108986" y="5455118"/>
            <a:ext cx="3557937" cy="10160"/>
            <a:chOff x="0" y="0"/>
            <a:chExt cx="4743916" cy="13547"/>
          </a:xfrm>
        </p:grpSpPr>
        <p:sp>
          <p:nvSpPr>
            <p:cNvPr id="22" name="Freeform 22"/>
            <p:cNvSpPr/>
            <p:nvPr/>
          </p:nvSpPr>
          <p:spPr>
            <a:xfrm>
              <a:off x="6731" y="6731"/>
              <a:ext cx="4730369" cy="0"/>
            </a:xfrm>
            <a:custGeom>
              <a:avLst/>
              <a:gdLst/>
              <a:ahLst/>
              <a:cxnLst/>
              <a:rect l="l" t="t" r="r" b="b"/>
              <a:pathLst>
                <a:path w="4730369">
                  <a:moveTo>
                    <a:pt x="0" y="0"/>
                  </a:moveTo>
                  <a:lnTo>
                    <a:pt x="4730369" y="0"/>
                  </a:lnTo>
                </a:path>
              </a:pathLst>
            </a:custGeom>
            <a:gradFill rotWithShape="1">
              <a:gsLst>
                <a:gs pos="0">
                  <a:srgbClr val="FF953E">
                    <a:alpha val="100000"/>
                  </a:srgbClr>
                </a:gs>
                <a:gs pos="100000">
                  <a:srgbClr val="FFD2BD">
                    <a:alpha val="100000"/>
                  </a:srgbClr>
                </a:gs>
              </a:gsLst>
              <a:lin ang="16200000"/>
            </a:gradFill>
          </p:spPr>
          <p:txBody>
            <a:bodyPr/>
            <a:lstStyle/>
            <a:p>
              <a:endParaRPr lang="en-GB"/>
            </a:p>
          </p:txBody>
        </p:sp>
        <p:sp>
          <p:nvSpPr>
            <p:cNvPr id="23" name="Freeform 23"/>
            <p:cNvSpPr/>
            <p:nvPr/>
          </p:nvSpPr>
          <p:spPr>
            <a:xfrm>
              <a:off x="6731" y="0"/>
              <a:ext cx="4730369" cy="13589"/>
            </a:xfrm>
            <a:custGeom>
              <a:avLst/>
              <a:gdLst/>
              <a:ahLst/>
              <a:cxnLst/>
              <a:rect l="l" t="t" r="r" b="b"/>
              <a:pathLst>
                <a:path w="4730369" h="13589">
                  <a:moveTo>
                    <a:pt x="0" y="0"/>
                  </a:moveTo>
                  <a:lnTo>
                    <a:pt x="4730369" y="0"/>
                  </a:lnTo>
                  <a:lnTo>
                    <a:pt x="4730369" y="13589"/>
                  </a:lnTo>
                  <a:lnTo>
                    <a:pt x="0" y="13589"/>
                  </a:lnTo>
                  <a:close/>
                </a:path>
              </a:pathLst>
            </a:custGeom>
            <a:solidFill>
              <a:srgbClr val="F79646"/>
            </a:solidFill>
          </p:spPr>
          <p:txBody>
            <a:bodyPr/>
            <a:lstStyle/>
            <a:p>
              <a:endParaRPr lang="en-GB"/>
            </a:p>
          </p:txBody>
        </p:sp>
      </p:grpSp>
      <p:sp>
        <p:nvSpPr>
          <p:cNvPr id="24" name="TextBox 24"/>
          <p:cNvSpPr txBox="1"/>
          <p:nvPr/>
        </p:nvSpPr>
        <p:spPr>
          <a:xfrm>
            <a:off x="5200426" y="5527508"/>
            <a:ext cx="3375057" cy="1231106"/>
          </a:xfrm>
          <a:prstGeom prst="rect">
            <a:avLst/>
          </a:prstGeom>
        </p:spPr>
        <p:txBody>
          <a:bodyPr lIns="0" tIns="0" rIns="0" bIns="0" rtlCol="0" anchor="t">
            <a:spAutoFit/>
          </a:bodyPr>
          <a:lstStyle/>
          <a:p>
            <a:pPr algn="ctr">
              <a:lnSpc>
                <a:spcPts val="3196"/>
              </a:lnSpc>
            </a:pPr>
            <a:r>
              <a:rPr lang="en-US" sz="2000" dirty="0">
                <a:solidFill>
                  <a:srgbClr val="FFFFFF"/>
                </a:solidFill>
                <a:latin typeface="Calibri (MS)"/>
                <a:ea typeface="Calibri (MS)"/>
                <a:cs typeface="Calibri (MS)"/>
                <a:sym typeface="Calibri (MS)"/>
              </a:rPr>
              <a:t>Morning meet and greet</a:t>
            </a:r>
          </a:p>
          <a:p>
            <a:pPr algn="ctr">
              <a:lnSpc>
                <a:spcPts val="3196"/>
              </a:lnSpc>
            </a:pPr>
            <a:r>
              <a:rPr lang="en-US" sz="2000" dirty="0">
                <a:solidFill>
                  <a:srgbClr val="FFFFFF"/>
                </a:solidFill>
                <a:latin typeface="Calibri (MS)"/>
                <a:ea typeface="Calibri (MS)"/>
                <a:cs typeface="Calibri (MS)"/>
                <a:sym typeface="Calibri (MS)"/>
              </a:rPr>
              <a:t>Family Fun Friday</a:t>
            </a:r>
          </a:p>
          <a:p>
            <a:pPr marL="457200" indent="-457200" algn="ctr">
              <a:lnSpc>
                <a:spcPts val="3196"/>
              </a:lnSpc>
              <a:buFontTx/>
              <a:buChar char="-"/>
            </a:pPr>
            <a:endParaRPr lang="en-US" sz="2959" dirty="0">
              <a:solidFill>
                <a:srgbClr val="FFFFFF"/>
              </a:solidFill>
              <a:latin typeface="Calibri (MS)"/>
              <a:ea typeface="Calibri (MS)"/>
              <a:cs typeface="Calibri (MS)"/>
              <a:sym typeface="Calibri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19237"/>
        </a:solidFill>
        <a:effectLst/>
      </p:bgPr>
    </p:bg>
    <p:spTree>
      <p:nvGrpSpPr>
        <p:cNvPr id="1" name=""/>
        <p:cNvGrpSpPr/>
        <p:nvPr/>
      </p:nvGrpSpPr>
      <p:grpSpPr>
        <a:xfrm>
          <a:off x="0" y="0"/>
          <a:ext cx="0" cy="0"/>
          <a:chOff x="0" y="0"/>
          <a:chExt cx="0" cy="0"/>
        </a:xfrm>
      </p:grpSpPr>
      <p:grpSp>
        <p:nvGrpSpPr>
          <p:cNvPr id="2" name="Group 2"/>
          <p:cNvGrpSpPr/>
          <p:nvPr/>
        </p:nvGrpSpPr>
        <p:grpSpPr>
          <a:xfrm>
            <a:off x="5129673" y="535094"/>
            <a:ext cx="3516272" cy="1830672"/>
            <a:chOff x="0" y="0"/>
            <a:chExt cx="4688363" cy="2440896"/>
          </a:xfrm>
        </p:grpSpPr>
        <p:sp>
          <p:nvSpPr>
            <p:cNvPr id="3" name="Freeform 3"/>
            <p:cNvSpPr/>
            <p:nvPr/>
          </p:nvSpPr>
          <p:spPr>
            <a:xfrm>
              <a:off x="0" y="0"/>
              <a:ext cx="4688363" cy="2440896"/>
            </a:xfrm>
            <a:custGeom>
              <a:avLst/>
              <a:gdLst/>
              <a:ahLst/>
              <a:cxnLst/>
              <a:rect l="l" t="t" r="r" b="b"/>
              <a:pathLst>
                <a:path w="4688363" h="2440896">
                  <a:moveTo>
                    <a:pt x="0" y="0"/>
                  </a:moveTo>
                  <a:lnTo>
                    <a:pt x="4688363" y="0"/>
                  </a:lnTo>
                  <a:lnTo>
                    <a:pt x="4688363" y="2440896"/>
                  </a:lnTo>
                  <a:lnTo>
                    <a:pt x="0" y="2440896"/>
                  </a:lnTo>
                  <a:close/>
                </a:path>
              </a:pathLst>
            </a:custGeom>
            <a:solidFill>
              <a:srgbClr val="FFFFFF">
                <a:alpha val="0"/>
              </a:srgbClr>
            </a:solidFill>
          </p:spPr>
          <p:txBody>
            <a:bodyPr/>
            <a:lstStyle/>
            <a:p>
              <a:endParaRPr lang="en-GB"/>
            </a:p>
          </p:txBody>
        </p:sp>
        <p:sp>
          <p:nvSpPr>
            <p:cNvPr id="4" name="TextBox 4"/>
            <p:cNvSpPr txBox="1"/>
            <p:nvPr/>
          </p:nvSpPr>
          <p:spPr>
            <a:xfrm>
              <a:off x="0" y="-28575"/>
              <a:ext cx="4688363" cy="2469471"/>
            </a:xfrm>
            <a:prstGeom prst="rect">
              <a:avLst/>
            </a:prstGeom>
          </p:spPr>
          <p:txBody>
            <a:bodyPr lIns="0" tIns="0" rIns="0" bIns="0" rtlCol="0" anchor="b"/>
            <a:lstStyle/>
            <a:p>
              <a:pPr algn="ctr">
                <a:lnSpc>
                  <a:spcPts val="4377"/>
                </a:lnSpc>
              </a:pPr>
              <a:r>
                <a:rPr lang="en-US" sz="4053">
                  <a:solidFill>
                    <a:srgbClr val="FFFFFF"/>
                  </a:solidFill>
                  <a:latin typeface="Calibri (MS)"/>
                  <a:ea typeface="Calibri (MS)"/>
                  <a:cs typeface="Calibri (MS)"/>
                  <a:sym typeface="Calibri (MS)"/>
                </a:rPr>
                <a:t>Settling In – What to Expect</a:t>
              </a:r>
            </a:p>
          </p:txBody>
        </p:sp>
      </p:grpSp>
      <p:grpSp>
        <p:nvGrpSpPr>
          <p:cNvPr id="5" name="Group 5"/>
          <p:cNvGrpSpPr/>
          <p:nvPr/>
        </p:nvGrpSpPr>
        <p:grpSpPr>
          <a:xfrm>
            <a:off x="0" y="0"/>
            <a:ext cx="4623929" cy="7315200"/>
            <a:chOff x="0" y="0"/>
            <a:chExt cx="6165238" cy="9753600"/>
          </a:xfrm>
        </p:grpSpPr>
        <p:sp>
          <p:nvSpPr>
            <p:cNvPr id="6" name="Freeform 6"/>
            <p:cNvSpPr/>
            <p:nvPr/>
          </p:nvSpPr>
          <p:spPr>
            <a:xfrm>
              <a:off x="0" y="0"/>
              <a:ext cx="6165215" cy="9753600"/>
            </a:xfrm>
            <a:custGeom>
              <a:avLst/>
              <a:gdLst/>
              <a:ahLst/>
              <a:cxnLst/>
              <a:rect l="l" t="t" r="r" b="b"/>
              <a:pathLst>
                <a:path w="6165215" h="9753600">
                  <a:moveTo>
                    <a:pt x="0" y="0"/>
                  </a:moveTo>
                  <a:lnTo>
                    <a:pt x="6165215" y="0"/>
                  </a:lnTo>
                  <a:lnTo>
                    <a:pt x="6165215" y="9753600"/>
                  </a:lnTo>
                  <a:lnTo>
                    <a:pt x="0" y="9753600"/>
                  </a:lnTo>
                  <a:close/>
                </a:path>
              </a:pathLst>
            </a:custGeom>
            <a:solidFill>
              <a:srgbClr val="227542"/>
            </a:solidFill>
          </p:spPr>
          <p:txBody>
            <a:bodyPr/>
            <a:lstStyle/>
            <a:p>
              <a:endParaRPr lang="en-GB"/>
            </a:p>
          </p:txBody>
        </p:sp>
      </p:grpSp>
      <p:sp>
        <p:nvSpPr>
          <p:cNvPr id="7" name="Freeform 7"/>
          <p:cNvSpPr/>
          <p:nvPr/>
        </p:nvSpPr>
        <p:spPr>
          <a:xfrm>
            <a:off x="223314" y="1411741"/>
            <a:ext cx="4177300" cy="4491719"/>
          </a:xfrm>
          <a:custGeom>
            <a:avLst/>
            <a:gdLst/>
            <a:ahLst/>
            <a:cxnLst/>
            <a:rect l="l" t="t" r="r" b="b"/>
            <a:pathLst>
              <a:path w="4177300" h="4491719">
                <a:moveTo>
                  <a:pt x="0" y="0"/>
                </a:moveTo>
                <a:lnTo>
                  <a:pt x="4177300" y="0"/>
                </a:lnTo>
                <a:lnTo>
                  <a:pt x="4177300" y="4491719"/>
                </a:lnTo>
                <a:lnTo>
                  <a:pt x="0" y="4491719"/>
                </a:lnTo>
                <a:lnTo>
                  <a:pt x="0" y="0"/>
                </a:lnTo>
                <a:close/>
              </a:path>
            </a:pathLst>
          </a:custGeom>
          <a:blipFill>
            <a:blip r:embed="rId2"/>
            <a:stretch>
              <a:fillRect l="-48" r="-48"/>
            </a:stretch>
          </a:blipFill>
        </p:spPr>
        <p:txBody>
          <a:bodyPr/>
          <a:lstStyle/>
          <a:p>
            <a:endParaRPr lang="en-GB"/>
          </a:p>
        </p:txBody>
      </p:sp>
      <p:sp>
        <p:nvSpPr>
          <p:cNvPr id="8" name="AutoShape 8"/>
          <p:cNvSpPr/>
          <p:nvPr/>
        </p:nvSpPr>
        <p:spPr>
          <a:xfrm rot="5373249">
            <a:off x="7528008" y="5568884"/>
            <a:ext cx="3481842" cy="0"/>
          </a:xfrm>
          <a:prstGeom prst="line">
            <a:avLst/>
          </a:prstGeom>
          <a:ln w="19050" cap="rnd">
            <a:solidFill>
              <a:srgbClr val="000000"/>
            </a:solidFill>
            <a:prstDash val="solid"/>
            <a:headEnd type="none" w="sm" len="sm"/>
            <a:tailEnd type="none" w="sm" len="sm"/>
          </a:ln>
        </p:spPr>
        <p:txBody>
          <a:bodyPr/>
          <a:lstStyle/>
          <a:p>
            <a:endParaRPr lang="en-GB"/>
          </a:p>
        </p:txBody>
      </p:sp>
      <p:grpSp>
        <p:nvGrpSpPr>
          <p:cNvPr id="9" name="Group 9"/>
          <p:cNvGrpSpPr/>
          <p:nvPr/>
        </p:nvGrpSpPr>
        <p:grpSpPr>
          <a:xfrm>
            <a:off x="5100519" y="2843547"/>
            <a:ext cx="3574870" cy="1280163"/>
            <a:chOff x="0" y="0"/>
            <a:chExt cx="4766494" cy="1706884"/>
          </a:xfrm>
        </p:grpSpPr>
        <p:sp>
          <p:nvSpPr>
            <p:cNvPr id="10" name="Freeform 10"/>
            <p:cNvSpPr/>
            <p:nvPr/>
          </p:nvSpPr>
          <p:spPr>
            <a:xfrm>
              <a:off x="18034" y="18034"/>
              <a:ext cx="4730369" cy="1670812"/>
            </a:xfrm>
            <a:custGeom>
              <a:avLst/>
              <a:gdLst/>
              <a:ahLst/>
              <a:cxnLst/>
              <a:rect l="l" t="t" r="r" b="b"/>
              <a:pathLst>
                <a:path w="4730369" h="1670812">
                  <a:moveTo>
                    <a:pt x="0" y="278511"/>
                  </a:moveTo>
                  <a:cubicBezTo>
                    <a:pt x="0" y="124714"/>
                    <a:pt x="126365" y="0"/>
                    <a:pt x="282321" y="0"/>
                  </a:cubicBezTo>
                  <a:lnTo>
                    <a:pt x="4448048" y="0"/>
                  </a:lnTo>
                  <a:cubicBezTo>
                    <a:pt x="4604004" y="0"/>
                    <a:pt x="4730369" y="124714"/>
                    <a:pt x="4730369" y="278511"/>
                  </a:cubicBezTo>
                  <a:lnTo>
                    <a:pt x="4730369" y="1392301"/>
                  </a:lnTo>
                  <a:cubicBezTo>
                    <a:pt x="4730369" y="1546098"/>
                    <a:pt x="4604004" y="1670812"/>
                    <a:pt x="4448048" y="1670812"/>
                  </a:cubicBezTo>
                  <a:lnTo>
                    <a:pt x="282321" y="1670812"/>
                  </a:lnTo>
                  <a:cubicBezTo>
                    <a:pt x="126365" y="1670812"/>
                    <a:pt x="0" y="1546098"/>
                    <a:pt x="0" y="1392301"/>
                  </a:cubicBezTo>
                  <a:close/>
                </a:path>
              </a:pathLst>
            </a:custGeom>
            <a:solidFill>
              <a:srgbClr val="51BE55"/>
            </a:solidFill>
          </p:spPr>
          <p:txBody>
            <a:bodyPr/>
            <a:lstStyle/>
            <a:p>
              <a:endParaRPr lang="en-GB"/>
            </a:p>
          </p:txBody>
        </p:sp>
        <p:sp>
          <p:nvSpPr>
            <p:cNvPr id="11" name="Freeform 11"/>
            <p:cNvSpPr/>
            <p:nvPr/>
          </p:nvSpPr>
          <p:spPr>
            <a:xfrm>
              <a:off x="0" y="0"/>
              <a:ext cx="4766437" cy="1706880"/>
            </a:xfrm>
            <a:custGeom>
              <a:avLst/>
              <a:gdLst/>
              <a:ahLst/>
              <a:cxnLst/>
              <a:rect l="l" t="t" r="r" b="b"/>
              <a:pathLst>
                <a:path w="4766437" h="1706880">
                  <a:moveTo>
                    <a:pt x="0" y="296545"/>
                  </a:moveTo>
                  <a:cubicBezTo>
                    <a:pt x="0" y="132588"/>
                    <a:pt x="134747" y="0"/>
                    <a:pt x="300355" y="0"/>
                  </a:cubicBezTo>
                  <a:lnTo>
                    <a:pt x="4466082" y="0"/>
                  </a:lnTo>
                  <a:lnTo>
                    <a:pt x="4466082" y="18034"/>
                  </a:lnTo>
                  <a:lnTo>
                    <a:pt x="4466082" y="0"/>
                  </a:lnTo>
                  <a:cubicBezTo>
                    <a:pt x="4631690" y="0"/>
                    <a:pt x="4766437" y="132588"/>
                    <a:pt x="4766437" y="296545"/>
                  </a:cubicBezTo>
                  <a:lnTo>
                    <a:pt x="4748403" y="296545"/>
                  </a:lnTo>
                  <a:lnTo>
                    <a:pt x="4766437" y="296545"/>
                  </a:lnTo>
                  <a:lnTo>
                    <a:pt x="4766437" y="1410335"/>
                  </a:lnTo>
                  <a:lnTo>
                    <a:pt x="4748403" y="1410335"/>
                  </a:lnTo>
                  <a:lnTo>
                    <a:pt x="4766437" y="1410335"/>
                  </a:lnTo>
                  <a:cubicBezTo>
                    <a:pt x="4766437" y="1574292"/>
                    <a:pt x="4631690" y="1706880"/>
                    <a:pt x="4466082" y="1706880"/>
                  </a:cubicBezTo>
                  <a:lnTo>
                    <a:pt x="4466082" y="1688846"/>
                  </a:lnTo>
                  <a:lnTo>
                    <a:pt x="4466082" y="1706880"/>
                  </a:lnTo>
                  <a:lnTo>
                    <a:pt x="300355" y="1706880"/>
                  </a:lnTo>
                  <a:lnTo>
                    <a:pt x="300355" y="1688846"/>
                  </a:lnTo>
                  <a:lnTo>
                    <a:pt x="300355" y="1706880"/>
                  </a:lnTo>
                  <a:cubicBezTo>
                    <a:pt x="134747" y="1706880"/>
                    <a:pt x="0" y="1574419"/>
                    <a:pt x="0" y="1410335"/>
                  </a:cubicBezTo>
                  <a:lnTo>
                    <a:pt x="0" y="296545"/>
                  </a:lnTo>
                  <a:lnTo>
                    <a:pt x="18034" y="296545"/>
                  </a:lnTo>
                  <a:lnTo>
                    <a:pt x="0" y="296545"/>
                  </a:lnTo>
                  <a:moveTo>
                    <a:pt x="36068" y="296545"/>
                  </a:moveTo>
                  <a:lnTo>
                    <a:pt x="36068" y="1410335"/>
                  </a:lnTo>
                  <a:lnTo>
                    <a:pt x="18034" y="1410335"/>
                  </a:lnTo>
                  <a:lnTo>
                    <a:pt x="36068" y="1410335"/>
                  </a:lnTo>
                  <a:cubicBezTo>
                    <a:pt x="36068" y="1553972"/>
                    <a:pt x="154178" y="1670685"/>
                    <a:pt x="300355" y="1670685"/>
                  </a:cubicBezTo>
                  <a:lnTo>
                    <a:pt x="4466082" y="1670685"/>
                  </a:lnTo>
                  <a:cubicBezTo>
                    <a:pt x="4612259" y="1670685"/>
                    <a:pt x="4730369" y="1553845"/>
                    <a:pt x="4730369" y="1410335"/>
                  </a:cubicBezTo>
                  <a:lnTo>
                    <a:pt x="4730369" y="296545"/>
                  </a:lnTo>
                  <a:cubicBezTo>
                    <a:pt x="4730369" y="152908"/>
                    <a:pt x="4612259" y="36195"/>
                    <a:pt x="4466082" y="36195"/>
                  </a:cubicBezTo>
                  <a:lnTo>
                    <a:pt x="300355" y="36195"/>
                  </a:lnTo>
                  <a:lnTo>
                    <a:pt x="300355" y="18034"/>
                  </a:lnTo>
                  <a:lnTo>
                    <a:pt x="300355" y="36068"/>
                  </a:lnTo>
                  <a:cubicBezTo>
                    <a:pt x="154178" y="36068"/>
                    <a:pt x="36068" y="152908"/>
                    <a:pt x="36068" y="296418"/>
                  </a:cubicBezTo>
                  <a:close/>
                </a:path>
              </a:pathLst>
            </a:custGeom>
            <a:solidFill>
              <a:srgbClr val="FFFFFF"/>
            </a:solidFill>
          </p:spPr>
          <p:txBody>
            <a:bodyPr/>
            <a:lstStyle/>
            <a:p>
              <a:endParaRPr lang="en-GB"/>
            </a:p>
          </p:txBody>
        </p:sp>
      </p:grpSp>
      <p:grpSp>
        <p:nvGrpSpPr>
          <p:cNvPr id="12" name="Group 12"/>
          <p:cNvGrpSpPr/>
          <p:nvPr/>
        </p:nvGrpSpPr>
        <p:grpSpPr>
          <a:xfrm>
            <a:off x="5161690" y="2904717"/>
            <a:ext cx="3452530" cy="1157823"/>
            <a:chOff x="0" y="0"/>
            <a:chExt cx="4603374" cy="1543764"/>
          </a:xfrm>
        </p:grpSpPr>
        <p:sp>
          <p:nvSpPr>
            <p:cNvPr id="13" name="Freeform 13"/>
            <p:cNvSpPr/>
            <p:nvPr/>
          </p:nvSpPr>
          <p:spPr>
            <a:xfrm>
              <a:off x="0" y="0"/>
              <a:ext cx="4603374" cy="1543764"/>
            </a:xfrm>
            <a:custGeom>
              <a:avLst/>
              <a:gdLst/>
              <a:ahLst/>
              <a:cxnLst/>
              <a:rect l="l" t="t" r="r" b="b"/>
              <a:pathLst>
                <a:path w="4603374" h="1543764">
                  <a:moveTo>
                    <a:pt x="0" y="0"/>
                  </a:moveTo>
                  <a:lnTo>
                    <a:pt x="4603374" y="0"/>
                  </a:lnTo>
                  <a:lnTo>
                    <a:pt x="4603374" y="1543764"/>
                  </a:lnTo>
                  <a:lnTo>
                    <a:pt x="0" y="1543764"/>
                  </a:lnTo>
                  <a:close/>
                </a:path>
              </a:pathLst>
            </a:custGeom>
            <a:solidFill>
              <a:srgbClr val="000000">
                <a:alpha val="0"/>
              </a:srgbClr>
            </a:solidFill>
          </p:spPr>
          <p:txBody>
            <a:bodyPr/>
            <a:lstStyle/>
            <a:p>
              <a:endParaRPr lang="en-GB"/>
            </a:p>
          </p:txBody>
        </p:sp>
        <p:sp>
          <p:nvSpPr>
            <p:cNvPr id="14" name="TextBox 14"/>
            <p:cNvSpPr txBox="1"/>
            <p:nvPr/>
          </p:nvSpPr>
          <p:spPr>
            <a:xfrm>
              <a:off x="0" y="-19050"/>
              <a:ext cx="4603374" cy="1562814"/>
            </a:xfrm>
            <a:prstGeom prst="rect">
              <a:avLst/>
            </a:prstGeom>
          </p:spPr>
          <p:txBody>
            <a:bodyPr lIns="0" tIns="0" rIns="0" bIns="0" rtlCol="0" anchor="ctr"/>
            <a:lstStyle/>
            <a:p>
              <a:pPr algn="ctr">
                <a:lnSpc>
                  <a:spcPts val="2743"/>
                </a:lnSpc>
              </a:pPr>
              <a:r>
                <a:rPr lang="en-US" sz="2539">
                  <a:solidFill>
                    <a:srgbClr val="FFFFFF"/>
                  </a:solidFill>
                  <a:latin typeface="Calibri (MS)"/>
                  <a:ea typeface="Calibri (MS)"/>
                  <a:cs typeface="Calibri (MS)"/>
                  <a:sym typeface="Calibri (MS)"/>
                </a:rPr>
                <a:t>- Staggered starts for new children- first 2 weeks </a:t>
              </a:r>
            </a:p>
          </p:txBody>
        </p:sp>
      </p:grpSp>
      <p:grpSp>
        <p:nvGrpSpPr>
          <p:cNvPr id="15" name="Group 15"/>
          <p:cNvGrpSpPr/>
          <p:nvPr/>
        </p:nvGrpSpPr>
        <p:grpSpPr>
          <a:xfrm>
            <a:off x="5100519" y="4161129"/>
            <a:ext cx="3574870" cy="1280163"/>
            <a:chOff x="0" y="0"/>
            <a:chExt cx="4766494" cy="1706884"/>
          </a:xfrm>
        </p:grpSpPr>
        <p:sp>
          <p:nvSpPr>
            <p:cNvPr id="16" name="Freeform 16"/>
            <p:cNvSpPr/>
            <p:nvPr/>
          </p:nvSpPr>
          <p:spPr>
            <a:xfrm>
              <a:off x="18034" y="18034"/>
              <a:ext cx="4730369" cy="1670812"/>
            </a:xfrm>
            <a:custGeom>
              <a:avLst/>
              <a:gdLst/>
              <a:ahLst/>
              <a:cxnLst/>
              <a:rect l="l" t="t" r="r" b="b"/>
              <a:pathLst>
                <a:path w="4730369" h="1670812">
                  <a:moveTo>
                    <a:pt x="0" y="278511"/>
                  </a:moveTo>
                  <a:cubicBezTo>
                    <a:pt x="0" y="124714"/>
                    <a:pt x="126365" y="0"/>
                    <a:pt x="282321" y="0"/>
                  </a:cubicBezTo>
                  <a:lnTo>
                    <a:pt x="4448048" y="0"/>
                  </a:lnTo>
                  <a:cubicBezTo>
                    <a:pt x="4604004" y="0"/>
                    <a:pt x="4730369" y="124714"/>
                    <a:pt x="4730369" y="278511"/>
                  </a:cubicBezTo>
                  <a:lnTo>
                    <a:pt x="4730369" y="1392301"/>
                  </a:lnTo>
                  <a:cubicBezTo>
                    <a:pt x="4730369" y="1546098"/>
                    <a:pt x="4604004" y="1670812"/>
                    <a:pt x="4448048" y="1670812"/>
                  </a:cubicBezTo>
                  <a:lnTo>
                    <a:pt x="282321" y="1670812"/>
                  </a:lnTo>
                  <a:cubicBezTo>
                    <a:pt x="126365" y="1670812"/>
                    <a:pt x="0" y="1546098"/>
                    <a:pt x="0" y="1392301"/>
                  </a:cubicBezTo>
                  <a:close/>
                </a:path>
              </a:pathLst>
            </a:custGeom>
            <a:solidFill>
              <a:srgbClr val="51BE55"/>
            </a:solidFill>
          </p:spPr>
          <p:txBody>
            <a:bodyPr/>
            <a:lstStyle/>
            <a:p>
              <a:endParaRPr lang="en-GB"/>
            </a:p>
          </p:txBody>
        </p:sp>
        <p:sp>
          <p:nvSpPr>
            <p:cNvPr id="17" name="Freeform 17"/>
            <p:cNvSpPr/>
            <p:nvPr/>
          </p:nvSpPr>
          <p:spPr>
            <a:xfrm>
              <a:off x="0" y="0"/>
              <a:ext cx="4766437" cy="1706880"/>
            </a:xfrm>
            <a:custGeom>
              <a:avLst/>
              <a:gdLst/>
              <a:ahLst/>
              <a:cxnLst/>
              <a:rect l="l" t="t" r="r" b="b"/>
              <a:pathLst>
                <a:path w="4766437" h="1706880">
                  <a:moveTo>
                    <a:pt x="0" y="296545"/>
                  </a:moveTo>
                  <a:cubicBezTo>
                    <a:pt x="0" y="132588"/>
                    <a:pt x="134747" y="0"/>
                    <a:pt x="300355" y="0"/>
                  </a:cubicBezTo>
                  <a:lnTo>
                    <a:pt x="4466082" y="0"/>
                  </a:lnTo>
                  <a:lnTo>
                    <a:pt x="4466082" y="18034"/>
                  </a:lnTo>
                  <a:lnTo>
                    <a:pt x="4466082" y="0"/>
                  </a:lnTo>
                  <a:cubicBezTo>
                    <a:pt x="4631690" y="0"/>
                    <a:pt x="4766437" y="132588"/>
                    <a:pt x="4766437" y="296545"/>
                  </a:cubicBezTo>
                  <a:lnTo>
                    <a:pt x="4748403" y="296545"/>
                  </a:lnTo>
                  <a:lnTo>
                    <a:pt x="4766437" y="296545"/>
                  </a:lnTo>
                  <a:lnTo>
                    <a:pt x="4766437" y="1410335"/>
                  </a:lnTo>
                  <a:lnTo>
                    <a:pt x="4748403" y="1410335"/>
                  </a:lnTo>
                  <a:lnTo>
                    <a:pt x="4766437" y="1410335"/>
                  </a:lnTo>
                  <a:cubicBezTo>
                    <a:pt x="4766437" y="1574292"/>
                    <a:pt x="4631690" y="1706880"/>
                    <a:pt x="4466082" y="1706880"/>
                  </a:cubicBezTo>
                  <a:lnTo>
                    <a:pt x="4466082" y="1688846"/>
                  </a:lnTo>
                  <a:lnTo>
                    <a:pt x="4466082" y="1706880"/>
                  </a:lnTo>
                  <a:lnTo>
                    <a:pt x="300355" y="1706880"/>
                  </a:lnTo>
                  <a:lnTo>
                    <a:pt x="300355" y="1688846"/>
                  </a:lnTo>
                  <a:lnTo>
                    <a:pt x="300355" y="1706880"/>
                  </a:lnTo>
                  <a:cubicBezTo>
                    <a:pt x="134747" y="1706880"/>
                    <a:pt x="0" y="1574419"/>
                    <a:pt x="0" y="1410335"/>
                  </a:cubicBezTo>
                  <a:lnTo>
                    <a:pt x="0" y="296545"/>
                  </a:lnTo>
                  <a:lnTo>
                    <a:pt x="18034" y="296545"/>
                  </a:lnTo>
                  <a:lnTo>
                    <a:pt x="0" y="296545"/>
                  </a:lnTo>
                  <a:moveTo>
                    <a:pt x="36068" y="296545"/>
                  </a:moveTo>
                  <a:lnTo>
                    <a:pt x="36068" y="1410335"/>
                  </a:lnTo>
                  <a:lnTo>
                    <a:pt x="18034" y="1410335"/>
                  </a:lnTo>
                  <a:lnTo>
                    <a:pt x="36068" y="1410335"/>
                  </a:lnTo>
                  <a:cubicBezTo>
                    <a:pt x="36068" y="1553972"/>
                    <a:pt x="154178" y="1670685"/>
                    <a:pt x="300355" y="1670685"/>
                  </a:cubicBezTo>
                  <a:lnTo>
                    <a:pt x="4466082" y="1670685"/>
                  </a:lnTo>
                  <a:cubicBezTo>
                    <a:pt x="4612259" y="1670685"/>
                    <a:pt x="4730369" y="1553845"/>
                    <a:pt x="4730369" y="1410335"/>
                  </a:cubicBezTo>
                  <a:lnTo>
                    <a:pt x="4730369" y="296545"/>
                  </a:lnTo>
                  <a:cubicBezTo>
                    <a:pt x="4730369" y="152908"/>
                    <a:pt x="4612259" y="36195"/>
                    <a:pt x="4466082" y="36195"/>
                  </a:cubicBezTo>
                  <a:lnTo>
                    <a:pt x="300355" y="36195"/>
                  </a:lnTo>
                  <a:lnTo>
                    <a:pt x="300355" y="18034"/>
                  </a:lnTo>
                  <a:lnTo>
                    <a:pt x="300355" y="36068"/>
                  </a:lnTo>
                  <a:cubicBezTo>
                    <a:pt x="154178" y="36068"/>
                    <a:pt x="36068" y="152908"/>
                    <a:pt x="36068" y="296418"/>
                  </a:cubicBezTo>
                  <a:close/>
                </a:path>
              </a:pathLst>
            </a:custGeom>
            <a:solidFill>
              <a:srgbClr val="FFFFFF"/>
            </a:solidFill>
          </p:spPr>
          <p:txBody>
            <a:bodyPr/>
            <a:lstStyle/>
            <a:p>
              <a:endParaRPr lang="en-GB"/>
            </a:p>
          </p:txBody>
        </p:sp>
      </p:grpSp>
      <p:grpSp>
        <p:nvGrpSpPr>
          <p:cNvPr id="18" name="Group 18"/>
          <p:cNvGrpSpPr/>
          <p:nvPr/>
        </p:nvGrpSpPr>
        <p:grpSpPr>
          <a:xfrm>
            <a:off x="5161690" y="4222299"/>
            <a:ext cx="3452530" cy="1157823"/>
            <a:chOff x="0" y="0"/>
            <a:chExt cx="4603374" cy="1543764"/>
          </a:xfrm>
        </p:grpSpPr>
        <p:sp>
          <p:nvSpPr>
            <p:cNvPr id="19" name="Freeform 19"/>
            <p:cNvSpPr/>
            <p:nvPr/>
          </p:nvSpPr>
          <p:spPr>
            <a:xfrm>
              <a:off x="0" y="0"/>
              <a:ext cx="4603374" cy="1543764"/>
            </a:xfrm>
            <a:custGeom>
              <a:avLst/>
              <a:gdLst/>
              <a:ahLst/>
              <a:cxnLst/>
              <a:rect l="l" t="t" r="r" b="b"/>
              <a:pathLst>
                <a:path w="4603374" h="1543764">
                  <a:moveTo>
                    <a:pt x="0" y="0"/>
                  </a:moveTo>
                  <a:lnTo>
                    <a:pt x="4603374" y="0"/>
                  </a:lnTo>
                  <a:lnTo>
                    <a:pt x="4603374" y="1543764"/>
                  </a:lnTo>
                  <a:lnTo>
                    <a:pt x="0" y="1543764"/>
                  </a:lnTo>
                  <a:close/>
                </a:path>
              </a:pathLst>
            </a:custGeom>
            <a:solidFill>
              <a:srgbClr val="000000">
                <a:alpha val="0"/>
              </a:srgbClr>
            </a:solidFill>
          </p:spPr>
          <p:txBody>
            <a:bodyPr/>
            <a:lstStyle/>
            <a:p>
              <a:endParaRPr lang="en-GB"/>
            </a:p>
          </p:txBody>
        </p:sp>
        <p:sp>
          <p:nvSpPr>
            <p:cNvPr id="20" name="TextBox 20"/>
            <p:cNvSpPr txBox="1"/>
            <p:nvPr/>
          </p:nvSpPr>
          <p:spPr>
            <a:xfrm>
              <a:off x="0" y="-19050"/>
              <a:ext cx="4603374" cy="1562814"/>
            </a:xfrm>
            <a:prstGeom prst="rect">
              <a:avLst/>
            </a:prstGeom>
          </p:spPr>
          <p:txBody>
            <a:bodyPr lIns="0" tIns="0" rIns="0" bIns="0" rtlCol="0" anchor="ctr"/>
            <a:lstStyle/>
            <a:p>
              <a:pPr algn="ctr">
                <a:lnSpc>
                  <a:spcPts val="2743"/>
                </a:lnSpc>
              </a:pPr>
              <a:r>
                <a:rPr lang="en-US" sz="2539">
                  <a:solidFill>
                    <a:srgbClr val="FFFFFF"/>
                  </a:solidFill>
                  <a:latin typeface="Calibri (MS)"/>
                  <a:ea typeface="Calibri (MS)"/>
                  <a:cs typeface="Calibri (MS)"/>
                  <a:sym typeface="Calibri (MS)"/>
                </a:rPr>
                <a:t>- Tips to support separation</a:t>
              </a:r>
            </a:p>
          </p:txBody>
        </p:sp>
      </p:grpSp>
      <p:grpSp>
        <p:nvGrpSpPr>
          <p:cNvPr id="21" name="Group 21"/>
          <p:cNvGrpSpPr/>
          <p:nvPr/>
        </p:nvGrpSpPr>
        <p:grpSpPr>
          <a:xfrm>
            <a:off x="5100519" y="5478711"/>
            <a:ext cx="3574870" cy="1280163"/>
            <a:chOff x="0" y="0"/>
            <a:chExt cx="4766494" cy="1706884"/>
          </a:xfrm>
        </p:grpSpPr>
        <p:sp>
          <p:nvSpPr>
            <p:cNvPr id="22" name="Freeform 22"/>
            <p:cNvSpPr/>
            <p:nvPr/>
          </p:nvSpPr>
          <p:spPr>
            <a:xfrm>
              <a:off x="18034" y="18034"/>
              <a:ext cx="4730369" cy="1670812"/>
            </a:xfrm>
            <a:custGeom>
              <a:avLst/>
              <a:gdLst/>
              <a:ahLst/>
              <a:cxnLst/>
              <a:rect l="l" t="t" r="r" b="b"/>
              <a:pathLst>
                <a:path w="4730369" h="1670812">
                  <a:moveTo>
                    <a:pt x="0" y="278511"/>
                  </a:moveTo>
                  <a:cubicBezTo>
                    <a:pt x="0" y="124714"/>
                    <a:pt x="126365" y="0"/>
                    <a:pt x="282321" y="0"/>
                  </a:cubicBezTo>
                  <a:lnTo>
                    <a:pt x="4448048" y="0"/>
                  </a:lnTo>
                  <a:cubicBezTo>
                    <a:pt x="4604004" y="0"/>
                    <a:pt x="4730369" y="124714"/>
                    <a:pt x="4730369" y="278511"/>
                  </a:cubicBezTo>
                  <a:lnTo>
                    <a:pt x="4730369" y="1392301"/>
                  </a:lnTo>
                  <a:cubicBezTo>
                    <a:pt x="4730369" y="1546098"/>
                    <a:pt x="4604004" y="1670812"/>
                    <a:pt x="4448048" y="1670812"/>
                  </a:cubicBezTo>
                  <a:lnTo>
                    <a:pt x="282321" y="1670812"/>
                  </a:lnTo>
                  <a:cubicBezTo>
                    <a:pt x="126365" y="1670812"/>
                    <a:pt x="0" y="1546098"/>
                    <a:pt x="0" y="1392301"/>
                  </a:cubicBezTo>
                  <a:close/>
                </a:path>
              </a:pathLst>
            </a:custGeom>
            <a:solidFill>
              <a:srgbClr val="51BE55"/>
            </a:solidFill>
          </p:spPr>
          <p:txBody>
            <a:bodyPr/>
            <a:lstStyle/>
            <a:p>
              <a:endParaRPr lang="en-GB"/>
            </a:p>
          </p:txBody>
        </p:sp>
        <p:sp>
          <p:nvSpPr>
            <p:cNvPr id="23" name="Freeform 23"/>
            <p:cNvSpPr/>
            <p:nvPr/>
          </p:nvSpPr>
          <p:spPr>
            <a:xfrm>
              <a:off x="0" y="0"/>
              <a:ext cx="4766437" cy="1706880"/>
            </a:xfrm>
            <a:custGeom>
              <a:avLst/>
              <a:gdLst/>
              <a:ahLst/>
              <a:cxnLst/>
              <a:rect l="l" t="t" r="r" b="b"/>
              <a:pathLst>
                <a:path w="4766437" h="1706880">
                  <a:moveTo>
                    <a:pt x="0" y="296545"/>
                  </a:moveTo>
                  <a:cubicBezTo>
                    <a:pt x="0" y="132588"/>
                    <a:pt x="134747" y="0"/>
                    <a:pt x="300355" y="0"/>
                  </a:cubicBezTo>
                  <a:lnTo>
                    <a:pt x="4466082" y="0"/>
                  </a:lnTo>
                  <a:lnTo>
                    <a:pt x="4466082" y="18034"/>
                  </a:lnTo>
                  <a:lnTo>
                    <a:pt x="4466082" y="0"/>
                  </a:lnTo>
                  <a:cubicBezTo>
                    <a:pt x="4631690" y="0"/>
                    <a:pt x="4766437" y="132588"/>
                    <a:pt x="4766437" y="296545"/>
                  </a:cubicBezTo>
                  <a:lnTo>
                    <a:pt x="4748403" y="296545"/>
                  </a:lnTo>
                  <a:lnTo>
                    <a:pt x="4766437" y="296545"/>
                  </a:lnTo>
                  <a:lnTo>
                    <a:pt x="4766437" y="1410335"/>
                  </a:lnTo>
                  <a:lnTo>
                    <a:pt x="4748403" y="1410335"/>
                  </a:lnTo>
                  <a:lnTo>
                    <a:pt x="4766437" y="1410335"/>
                  </a:lnTo>
                  <a:cubicBezTo>
                    <a:pt x="4766437" y="1574292"/>
                    <a:pt x="4631690" y="1706880"/>
                    <a:pt x="4466082" y="1706880"/>
                  </a:cubicBezTo>
                  <a:lnTo>
                    <a:pt x="4466082" y="1688846"/>
                  </a:lnTo>
                  <a:lnTo>
                    <a:pt x="4466082" y="1706880"/>
                  </a:lnTo>
                  <a:lnTo>
                    <a:pt x="300355" y="1706880"/>
                  </a:lnTo>
                  <a:lnTo>
                    <a:pt x="300355" y="1688846"/>
                  </a:lnTo>
                  <a:lnTo>
                    <a:pt x="300355" y="1706880"/>
                  </a:lnTo>
                  <a:cubicBezTo>
                    <a:pt x="134747" y="1706880"/>
                    <a:pt x="0" y="1574419"/>
                    <a:pt x="0" y="1410335"/>
                  </a:cubicBezTo>
                  <a:lnTo>
                    <a:pt x="0" y="296545"/>
                  </a:lnTo>
                  <a:lnTo>
                    <a:pt x="18034" y="296545"/>
                  </a:lnTo>
                  <a:lnTo>
                    <a:pt x="0" y="296545"/>
                  </a:lnTo>
                  <a:moveTo>
                    <a:pt x="36068" y="296545"/>
                  </a:moveTo>
                  <a:lnTo>
                    <a:pt x="36068" y="1410335"/>
                  </a:lnTo>
                  <a:lnTo>
                    <a:pt x="18034" y="1410335"/>
                  </a:lnTo>
                  <a:lnTo>
                    <a:pt x="36068" y="1410335"/>
                  </a:lnTo>
                  <a:cubicBezTo>
                    <a:pt x="36068" y="1553972"/>
                    <a:pt x="154178" y="1670685"/>
                    <a:pt x="300355" y="1670685"/>
                  </a:cubicBezTo>
                  <a:lnTo>
                    <a:pt x="4466082" y="1670685"/>
                  </a:lnTo>
                  <a:cubicBezTo>
                    <a:pt x="4612259" y="1670685"/>
                    <a:pt x="4730369" y="1553845"/>
                    <a:pt x="4730369" y="1410335"/>
                  </a:cubicBezTo>
                  <a:lnTo>
                    <a:pt x="4730369" y="296545"/>
                  </a:lnTo>
                  <a:cubicBezTo>
                    <a:pt x="4730369" y="152908"/>
                    <a:pt x="4612259" y="36195"/>
                    <a:pt x="4466082" y="36195"/>
                  </a:cubicBezTo>
                  <a:lnTo>
                    <a:pt x="300355" y="36195"/>
                  </a:lnTo>
                  <a:lnTo>
                    <a:pt x="300355" y="18034"/>
                  </a:lnTo>
                  <a:lnTo>
                    <a:pt x="300355" y="36068"/>
                  </a:lnTo>
                  <a:cubicBezTo>
                    <a:pt x="154178" y="36068"/>
                    <a:pt x="36068" y="152908"/>
                    <a:pt x="36068" y="296418"/>
                  </a:cubicBezTo>
                  <a:close/>
                </a:path>
              </a:pathLst>
            </a:custGeom>
            <a:solidFill>
              <a:srgbClr val="FFFFFF"/>
            </a:solidFill>
          </p:spPr>
          <p:txBody>
            <a:bodyPr/>
            <a:lstStyle/>
            <a:p>
              <a:endParaRPr lang="en-GB"/>
            </a:p>
          </p:txBody>
        </p:sp>
      </p:grpSp>
      <p:grpSp>
        <p:nvGrpSpPr>
          <p:cNvPr id="24" name="Group 24"/>
          <p:cNvGrpSpPr/>
          <p:nvPr/>
        </p:nvGrpSpPr>
        <p:grpSpPr>
          <a:xfrm>
            <a:off x="5161690" y="5539882"/>
            <a:ext cx="3452530" cy="1192630"/>
            <a:chOff x="0" y="0"/>
            <a:chExt cx="4603374" cy="1590173"/>
          </a:xfrm>
        </p:grpSpPr>
        <p:sp>
          <p:nvSpPr>
            <p:cNvPr id="25" name="Freeform 25"/>
            <p:cNvSpPr/>
            <p:nvPr/>
          </p:nvSpPr>
          <p:spPr>
            <a:xfrm>
              <a:off x="0" y="0"/>
              <a:ext cx="4603374" cy="1590173"/>
            </a:xfrm>
            <a:custGeom>
              <a:avLst/>
              <a:gdLst/>
              <a:ahLst/>
              <a:cxnLst/>
              <a:rect l="l" t="t" r="r" b="b"/>
              <a:pathLst>
                <a:path w="4603374" h="1590173">
                  <a:moveTo>
                    <a:pt x="0" y="0"/>
                  </a:moveTo>
                  <a:lnTo>
                    <a:pt x="4603374" y="0"/>
                  </a:lnTo>
                  <a:lnTo>
                    <a:pt x="4603374" y="1590173"/>
                  </a:lnTo>
                  <a:lnTo>
                    <a:pt x="0" y="1590173"/>
                  </a:lnTo>
                  <a:close/>
                </a:path>
              </a:pathLst>
            </a:custGeom>
            <a:solidFill>
              <a:srgbClr val="000000">
                <a:alpha val="0"/>
              </a:srgbClr>
            </a:solidFill>
          </p:spPr>
          <p:txBody>
            <a:bodyPr/>
            <a:lstStyle/>
            <a:p>
              <a:endParaRPr lang="en-GB"/>
            </a:p>
          </p:txBody>
        </p:sp>
        <p:sp>
          <p:nvSpPr>
            <p:cNvPr id="26" name="TextBox 26"/>
            <p:cNvSpPr txBox="1"/>
            <p:nvPr/>
          </p:nvSpPr>
          <p:spPr>
            <a:xfrm>
              <a:off x="0" y="-19050"/>
              <a:ext cx="4603374" cy="1609223"/>
            </a:xfrm>
            <a:prstGeom prst="rect">
              <a:avLst/>
            </a:prstGeom>
          </p:spPr>
          <p:txBody>
            <a:bodyPr lIns="0" tIns="0" rIns="0" bIns="0" rtlCol="0" anchor="ctr"/>
            <a:lstStyle/>
            <a:p>
              <a:pPr algn="ctr">
                <a:lnSpc>
                  <a:spcPts val="2743"/>
                </a:lnSpc>
              </a:pPr>
              <a:r>
                <a:rPr lang="en-US" sz="2539">
                  <a:solidFill>
                    <a:srgbClr val="FFFFFF"/>
                  </a:solidFill>
                  <a:latin typeface="Calibri (MS)"/>
                  <a:ea typeface="Calibri (MS)"/>
                  <a:cs typeface="Calibri (MS)"/>
                  <a:sym typeface="Calibri (MS)"/>
                </a:rPr>
                <a:t>- Staff are experienced and nurturing to help ease the transition</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19237"/>
        </a:solidFill>
        <a:effectLst/>
      </p:bgPr>
    </p:bg>
    <p:spTree>
      <p:nvGrpSpPr>
        <p:cNvPr id="1" name="">
          <a:extLst>
            <a:ext uri="{FF2B5EF4-FFF2-40B4-BE49-F238E27FC236}">
              <a16:creationId xmlns:a16="http://schemas.microsoft.com/office/drawing/2014/main" id="{1D38DA25-1B79-98B5-D4D4-396546CAC1C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D8CE20A-36C4-FAA2-A252-14FDBFF847AD}"/>
              </a:ext>
            </a:extLst>
          </p:cNvPr>
          <p:cNvGrpSpPr/>
          <p:nvPr/>
        </p:nvGrpSpPr>
        <p:grpSpPr>
          <a:xfrm>
            <a:off x="1752600" y="513663"/>
            <a:ext cx="6893345" cy="2800796"/>
            <a:chOff x="-4502764" y="-28575"/>
            <a:chExt cx="9191127" cy="3734395"/>
          </a:xfrm>
        </p:grpSpPr>
        <p:sp>
          <p:nvSpPr>
            <p:cNvPr id="3" name="Freeform 3">
              <a:extLst>
                <a:ext uri="{FF2B5EF4-FFF2-40B4-BE49-F238E27FC236}">
                  <a16:creationId xmlns:a16="http://schemas.microsoft.com/office/drawing/2014/main" id="{E25ACB63-427A-6AD5-7891-1B027985B654}"/>
                </a:ext>
              </a:extLst>
            </p:cNvPr>
            <p:cNvSpPr/>
            <p:nvPr/>
          </p:nvSpPr>
          <p:spPr>
            <a:xfrm>
              <a:off x="-4502764" y="1264924"/>
              <a:ext cx="4688363" cy="2440896"/>
            </a:xfrm>
            <a:custGeom>
              <a:avLst/>
              <a:gdLst/>
              <a:ahLst/>
              <a:cxnLst/>
              <a:rect l="l" t="t" r="r" b="b"/>
              <a:pathLst>
                <a:path w="4688363" h="2440896">
                  <a:moveTo>
                    <a:pt x="0" y="0"/>
                  </a:moveTo>
                  <a:lnTo>
                    <a:pt x="4688363" y="0"/>
                  </a:lnTo>
                  <a:lnTo>
                    <a:pt x="4688363" y="2440896"/>
                  </a:lnTo>
                  <a:lnTo>
                    <a:pt x="0" y="2440896"/>
                  </a:lnTo>
                  <a:close/>
                </a:path>
              </a:pathLst>
            </a:custGeom>
            <a:solidFill>
              <a:srgbClr val="FFFFFF">
                <a:alpha val="0"/>
              </a:srgbClr>
            </a:solidFill>
          </p:spPr>
          <p:txBody>
            <a:bodyPr/>
            <a:lstStyle/>
            <a:p>
              <a:endParaRPr lang="en-GB"/>
            </a:p>
          </p:txBody>
        </p:sp>
        <p:sp>
          <p:nvSpPr>
            <p:cNvPr id="4" name="TextBox 4">
              <a:extLst>
                <a:ext uri="{FF2B5EF4-FFF2-40B4-BE49-F238E27FC236}">
                  <a16:creationId xmlns:a16="http://schemas.microsoft.com/office/drawing/2014/main" id="{ECDC8833-A522-FC65-EE0C-C412E303CC7E}"/>
                </a:ext>
              </a:extLst>
            </p:cNvPr>
            <p:cNvSpPr txBox="1"/>
            <p:nvPr/>
          </p:nvSpPr>
          <p:spPr>
            <a:xfrm>
              <a:off x="0" y="-28575"/>
              <a:ext cx="4688363" cy="2469471"/>
            </a:xfrm>
            <a:prstGeom prst="rect">
              <a:avLst/>
            </a:prstGeom>
          </p:spPr>
          <p:txBody>
            <a:bodyPr lIns="0" tIns="0" rIns="0" bIns="0" rtlCol="0" anchor="b"/>
            <a:lstStyle/>
            <a:p>
              <a:pPr algn="ctr">
                <a:lnSpc>
                  <a:spcPts val="4377"/>
                </a:lnSpc>
              </a:pPr>
              <a:endParaRPr lang="en-US" sz="4053" dirty="0">
                <a:solidFill>
                  <a:srgbClr val="FFFFFF"/>
                </a:solidFill>
                <a:latin typeface="Calibri (MS)"/>
                <a:ea typeface="Calibri (MS)"/>
                <a:cs typeface="Calibri (MS)"/>
                <a:sym typeface="Calibri (MS)"/>
              </a:endParaRPr>
            </a:p>
          </p:txBody>
        </p:sp>
      </p:grpSp>
      <p:grpSp>
        <p:nvGrpSpPr>
          <p:cNvPr id="5" name="Group 5">
            <a:extLst>
              <a:ext uri="{FF2B5EF4-FFF2-40B4-BE49-F238E27FC236}">
                <a16:creationId xmlns:a16="http://schemas.microsoft.com/office/drawing/2014/main" id="{1B827DA0-EBDD-B200-85B0-B8F0B4E154BB}"/>
              </a:ext>
            </a:extLst>
          </p:cNvPr>
          <p:cNvGrpSpPr/>
          <p:nvPr/>
        </p:nvGrpSpPr>
        <p:grpSpPr>
          <a:xfrm>
            <a:off x="268139" y="1143000"/>
            <a:ext cx="3224846" cy="4174525"/>
            <a:chOff x="0" y="0"/>
            <a:chExt cx="6165238" cy="9753600"/>
          </a:xfrm>
        </p:grpSpPr>
        <p:sp>
          <p:nvSpPr>
            <p:cNvPr id="6" name="Freeform 6">
              <a:extLst>
                <a:ext uri="{FF2B5EF4-FFF2-40B4-BE49-F238E27FC236}">
                  <a16:creationId xmlns:a16="http://schemas.microsoft.com/office/drawing/2014/main" id="{3C66DCE2-7469-46E8-1FB9-8B72EFA226DD}"/>
                </a:ext>
              </a:extLst>
            </p:cNvPr>
            <p:cNvSpPr/>
            <p:nvPr/>
          </p:nvSpPr>
          <p:spPr>
            <a:xfrm>
              <a:off x="0" y="0"/>
              <a:ext cx="6165215" cy="9753600"/>
            </a:xfrm>
            <a:custGeom>
              <a:avLst/>
              <a:gdLst/>
              <a:ahLst/>
              <a:cxnLst/>
              <a:rect l="l" t="t" r="r" b="b"/>
              <a:pathLst>
                <a:path w="6165215" h="9753600">
                  <a:moveTo>
                    <a:pt x="0" y="0"/>
                  </a:moveTo>
                  <a:lnTo>
                    <a:pt x="6165215" y="0"/>
                  </a:lnTo>
                  <a:lnTo>
                    <a:pt x="6165215" y="9753600"/>
                  </a:lnTo>
                  <a:lnTo>
                    <a:pt x="0" y="9753600"/>
                  </a:lnTo>
                  <a:close/>
                </a:path>
              </a:pathLst>
            </a:custGeom>
            <a:solidFill>
              <a:srgbClr val="227542"/>
            </a:solidFill>
          </p:spPr>
          <p:txBody>
            <a:bodyPr/>
            <a:lstStyle/>
            <a:p>
              <a:endParaRPr lang="en-GB" dirty="0"/>
            </a:p>
          </p:txBody>
        </p:sp>
      </p:grpSp>
      <p:sp>
        <p:nvSpPr>
          <p:cNvPr id="8" name="AutoShape 8">
            <a:extLst>
              <a:ext uri="{FF2B5EF4-FFF2-40B4-BE49-F238E27FC236}">
                <a16:creationId xmlns:a16="http://schemas.microsoft.com/office/drawing/2014/main" id="{44B79492-F0E3-C4D0-3FA8-9147ADF42F39}"/>
              </a:ext>
            </a:extLst>
          </p:cNvPr>
          <p:cNvSpPr/>
          <p:nvPr/>
        </p:nvSpPr>
        <p:spPr>
          <a:xfrm rot="5373249">
            <a:off x="7528008" y="5568884"/>
            <a:ext cx="3481842" cy="0"/>
          </a:xfrm>
          <a:prstGeom prst="line">
            <a:avLst/>
          </a:prstGeom>
          <a:ln w="19050" cap="rnd">
            <a:solidFill>
              <a:srgbClr val="000000"/>
            </a:solidFill>
            <a:prstDash val="solid"/>
            <a:headEnd type="none" w="sm" len="sm"/>
            <a:tailEnd type="none" w="sm" len="sm"/>
          </a:ln>
        </p:spPr>
        <p:txBody>
          <a:bodyPr/>
          <a:lstStyle/>
          <a:p>
            <a:endParaRPr lang="en-GB"/>
          </a:p>
        </p:txBody>
      </p:sp>
      <p:sp>
        <p:nvSpPr>
          <p:cNvPr id="14" name="TextBox 14">
            <a:extLst>
              <a:ext uri="{FF2B5EF4-FFF2-40B4-BE49-F238E27FC236}">
                <a16:creationId xmlns:a16="http://schemas.microsoft.com/office/drawing/2014/main" id="{20EAECE7-2C01-D63C-51EF-450391A58E16}"/>
              </a:ext>
            </a:extLst>
          </p:cNvPr>
          <p:cNvSpPr txBox="1"/>
          <p:nvPr/>
        </p:nvSpPr>
        <p:spPr>
          <a:xfrm>
            <a:off x="4687963" y="1544062"/>
            <a:ext cx="3452530" cy="1172111"/>
          </a:xfrm>
          <a:prstGeom prst="rect">
            <a:avLst/>
          </a:prstGeom>
        </p:spPr>
        <p:txBody>
          <a:bodyPr lIns="0" tIns="0" rIns="0" bIns="0" rtlCol="0" anchor="ctr"/>
          <a:lstStyle/>
          <a:p>
            <a:pPr algn="ctr">
              <a:lnSpc>
                <a:spcPts val="2743"/>
              </a:lnSpc>
            </a:pPr>
            <a:endParaRPr lang="en-US" sz="2400" dirty="0">
              <a:solidFill>
                <a:srgbClr val="FFFFFF"/>
              </a:solidFill>
              <a:latin typeface="Calibri (MS)"/>
              <a:ea typeface="Calibri (MS)"/>
              <a:cs typeface="Calibri (MS)"/>
              <a:sym typeface="Calibri (MS)"/>
            </a:endParaRPr>
          </a:p>
        </p:txBody>
      </p:sp>
      <p:sp>
        <p:nvSpPr>
          <p:cNvPr id="20" name="TextBox 20">
            <a:extLst>
              <a:ext uri="{FF2B5EF4-FFF2-40B4-BE49-F238E27FC236}">
                <a16:creationId xmlns:a16="http://schemas.microsoft.com/office/drawing/2014/main" id="{97BB531D-FD40-D36F-F55A-87DDFD5F80E9}"/>
              </a:ext>
            </a:extLst>
          </p:cNvPr>
          <p:cNvSpPr txBox="1"/>
          <p:nvPr/>
        </p:nvSpPr>
        <p:spPr>
          <a:xfrm>
            <a:off x="5161690" y="4208012"/>
            <a:ext cx="3452530" cy="1172111"/>
          </a:xfrm>
          <a:prstGeom prst="rect">
            <a:avLst/>
          </a:prstGeom>
        </p:spPr>
        <p:txBody>
          <a:bodyPr lIns="0" tIns="0" rIns="0" bIns="0" rtlCol="0" anchor="ctr"/>
          <a:lstStyle/>
          <a:p>
            <a:pPr algn="ctr">
              <a:lnSpc>
                <a:spcPts val="2743"/>
              </a:lnSpc>
            </a:pPr>
            <a:r>
              <a:rPr lang="en-US" sz="2539" dirty="0">
                <a:solidFill>
                  <a:srgbClr val="FFFFFF"/>
                </a:solidFill>
                <a:latin typeface="Calibri (MS)"/>
                <a:ea typeface="Calibri (MS)"/>
                <a:cs typeface="Calibri (MS)"/>
                <a:sym typeface="Calibri (MS)"/>
              </a:rPr>
              <a:t>-</a:t>
            </a:r>
          </a:p>
        </p:txBody>
      </p:sp>
      <p:sp>
        <p:nvSpPr>
          <p:cNvPr id="26" name="TextBox 26">
            <a:extLst>
              <a:ext uri="{FF2B5EF4-FFF2-40B4-BE49-F238E27FC236}">
                <a16:creationId xmlns:a16="http://schemas.microsoft.com/office/drawing/2014/main" id="{58F1D2AF-E49C-D25F-291C-6A52B78C61D6}"/>
              </a:ext>
            </a:extLst>
          </p:cNvPr>
          <p:cNvSpPr txBox="1"/>
          <p:nvPr/>
        </p:nvSpPr>
        <p:spPr>
          <a:xfrm>
            <a:off x="4653082" y="3327985"/>
            <a:ext cx="3961138" cy="3404527"/>
          </a:xfrm>
          <a:prstGeom prst="rect">
            <a:avLst/>
          </a:prstGeom>
        </p:spPr>
        <p:txBody>
          <a:bodyPr lIns="0" tIns="0" rIns="0" bIns="0" rtlCol="0" anchor="ctr"/>
          <a:lstStyle/>
          <a:p>
            <a:pPr marL="457200" indent="-457200" algn="ctr">
              <a:lnSpc>
                <a:spcPts val="2743"/>
              </a:lnSpc>
              <a:buFontTx/>
              <a:buChar char="-"/>
            </a:pPr>
            <a:endParaRPr lang="en-US" sz="2539" dirty="0">
              <a:solidFill>
                <a:srgbClr val="FFFFFF"/>
              </a:solidFill>
              <a:latin typeface="Calibri (MS)"/>
              <a:ea typeface="Calibri (MS)"/>
              <a:cs typeface="Calibri (MS)"/>
              <a:sym typeface="Calibri (MS)"/>
            </a:endParaRPr>
          </a:p>
        </p:txBody>
      </p:sp>
      <p:sp>
        <p:nvSpPr>
          <p:cNvPr id="28" name="TextBox 27">
            <a:extLst>
              <a:ext uri="{FF2B5EF4-FFF2-40B4-BE49-F238E27FC236}">
                <a16:creationId xmlns:a16="http://schemas.microsoft.com/office/drawing/2014/main" id="{FAA0C803-16CF-1BE2-5233-2953E0260E21}"/>
              </a:ext>
            </a:extLst>
          </p:cNvPr>
          <p:cNvSpPr txBox="1"/>
          <p:nvPr/>
        </p:nvSpPr>
        <p:spPr>
          <a:xfrm>
            <a:off x="-557844" y="2347510"/>
            <a:ext cx="4876800" cy="1220847"/>
          </a:xfrm>
          <a:prstGeom prst="rect">
            <a:avLst/>
          </a:prstGeom>
          <a:noFill/>
        </p:spPr>
        <p:txBody>
          <a:bodyPr wrap="square">
            <a:spAutoFit/>
          </a:bodyPr>
          <a:lstStyle/>
          <a:p>
            <a:pPr algn="ctr">
              <a:lnSpc>
                <a:spcPts val="4377"/>
              </a:lnSpc>
            </a:pPr>
            <a:r>
              <a:rPr lang="en-US" sz="4000" dirty="0" err="1">
                <a:solidFill>
                  <a:srgbClr val="FFFFFF"/>
                </a:solidFill>
                <a:latin typeface="Calibri (MS)"/>
                <a:ea typeface="Calibri (MS)"/>
                <a:cs typeface="Calibri (MS)"/>
                <a:sym typeface="Calibri (MS)"/>
              </a:rPr>
              <a:t>Behaviour</a:t>
            </a:r>
            <a:r>
              <a:rPr lang="en-US" sz="4000" dirty="0">
                <a:solidFill>
                  <a:srgbClr val="FFFFFF"/>
                </a:solidFill>
                <a:latin typeface="Calibri (MS)"/>
                <a:ea typeface="Calibri (MS)"/>
                <a:cs typeface="Calibri (MS)"/>
                <a:sym typeface="Calibri (MS)"/>
              </a:rPr>
              <a:t> and rewards</a:t>
            </a:r>
          </a:p>
        </p:txBody>
      </p:sp>
      <p:sp>
        <p:nvSpPr>
          <p:cNvPr id="30" name="TextBox 29">
            <a:extLst>
              <a:ext uri="{FF2B5EF4-FFF2-40B4-BE49-F238E27FC236}">
                <a16:creationId xmlns:a16="http://schemas.microsoft.com/office/drawing/2014/main" id="{F5D9A640-7F92-33C7-7E2E-D7F7E34C67D7}"/>
              </a:ext>
            </a:extLst>
          </p:cNvPr>
          <p:cNvSpPr txBox="1"/>
          <p:nvPr/>
        </p:nvSpPr>
        <p:spPr>
          <a:xfrm>
            <a:off x="3813566" y="595423"/>
            <a:ext cx="5587618" cy="6801862"/>
          </a:xfrm>
          <a:prstGeom prst="rect">
            <a:avLst/>
          </a:prstGeom>
          <a:noFill/>
        </p:spPr>
        <p:txBody>
          <a:bodyPr wrap="square">
            <a:spAutoFit/>
          </a:bodyPr>
          <a:lstStyle/>
          <a:p>
            <a:pPr>
              <a:buNone/>
            </a:pPr>
            <a:r>
              <a:rPr lang="en-GB" dirty="0"/>
              <a:t>In Willow Class, we follow the school’s behaviour policy and promote a calm, respectful, and nurturing learning environment. Children are encouraged to follow our </a:t>
            </a:r>
            <a:r>
              <a:rPr lang="en-GB" b="1" dirty="0"/>
              <a:t>school rules</a:t>
            </a:r>
            <a:r>
              <a:rPr lang="en-GB" dirty="0"/>
              <a:t>, which are consistently reinforced and modelled by all staff throughout the day.</a:t>
            </a:r>
          </a:p>
          <a:p>
            <a:pPr>
              <a:buNone/>
            </a:pPr>
            <a:r>
              <a:rPr lang="en-GB" dirty="0"/>
              <a:t>We believe in celebrating and rewarding positive behaviour. Children earn </a:t>
            </a:r>
            <a:r>
              <a:rPr lang="en-GB" b="1" dirty="0"/>
              <a:t>house points</a:t>
            </a:r>
            <a:r>
              <a:rPr lang="en-GB" dirty="0"/>
              <a:t> and </a:t>
            </a:r>
            <a:r>
              <a:rPr lang="en-GB" b="1" dirty="0"/>
              <a:t>pom-poms</a:t>
            </a:r>
            <a:r>
              <a:rPr lang="en-GB" dirty="0"/>
              <a:t> for showing kindness, making good choices, helping others, and trying their best. These rewards help motivate and encourage a strong sense of responsibility and teamwork.</a:t>
            </a:r>
          </a:p>
          <a:p>
            <a:pPr>
              <a:buNone/>
            </a:pPr>
            <a:r>
              <a:rPr lang="en-GB" dirty="0"/>
              <a:t>When behaviour needs to be addressed, we use gentle and consistent strategies. Children may </a:t>
            </a:r>
            <a:r>
              <a:rPr lang="en-GB" b="1" dirty="0"/>
              <a:t>lose pom-poms</a:t>
            </a:r>
            <a:r>
              <a:rPr lang="en-GB" dirty="0"/>
              <a:t> as a visual and immediate reminder of their choices. In some cases, they may be asked to </a:t>
            </a:r>
            <a:r>
              <a:rPr lang="en-GB" b="1" dirty="0"/>
              <a:t>miss part of their playtime</a:t>
            </a:r>
            <a:r>
              <a:rPr lang="en-GB" dirty="0"/>
              <a:t> to reflect and discuss how they can make better choices next time.</a:t>
            </a:r>
          </a:p>
          <a:p>
            <a:r>
              <a:rPr lang="en-GB" dirty="0"/>
              <a:t>Our approach is rooted in </a:t>
            </a:r>
            <a:r>
              <a:rPr lang="en-GB" b="1" dirty="0"/>
              <a:t>positive reinforcement</a:t>
            </a:r>
            <a:r>
              <a:rPr lang="en-GB" dirty="0"/>
              <a:t>, fairness, and helping children learn to manage their emotions and behaviour independently. We work closely with parents to support each child’s development and ensure they feel safe, supported, and successful at school.</a:t>
            </a:r>
          </a:p>
          <a:p>
            <a:endParaRPr lang="en-GB" dirty="0"/>
          </a:p>
          <a:p>
            <a:endParaRPr lang="en-US" sz="1600" dirty="0">
              <a:solidFill>
                <a:srgbClr val="FFFFFF"/>
              </a:solidFill>
              <a:latin typeface="Calibri (MS)"/>
              <a:ea typeface="Calibri (MS)"/>
              <a:cs typeface="Calibri (MS)"/>
              <a:sym typeface="Calibri (MS)"/>
            </a:endParaRPr>
          </a:p>
          <a:p>
            <a:endParaRPr lang="en-GB" sz="2400" dirty="0">
              <a:solidFill>
                <a:schemeClr val="bg1"/>
              </a:solidFill>
            </a:endParaRPr>
          </a:p>
        </p:txBody>
      </p:sp>
    </p:spTree>
    <p:extLst>
      <p:ext uri="{BB962C8B-B14F-4D97-AF65-F5344CB8AC3E}">
        <p14:creationId xmlns:p14="http://schemas.microsoft.com/office/powerpoint/2010/main" val="56276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1923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623929" cy="7315200"/>
            <a:chOff x="0" y="0"/>
            <a:chExt cx="6165238" cy="9753600"/>
          </a:xfrm>
        </p:grpSpPr>
        <p:sp>
          <p:nvSpPr>
            <p:cNvPr id="3" name="Freeform 3"/>
            <p:cNvSpPr/>
            <p:nvPr/>
          </p:nvSpPr>
          <p:spPr>
            <a:xfrm>
              <a:off x="0" y="0"/>
              <a:ext cx="6165215" cy="9753600"/>
            </a:xfrm>
            <a:custGeom>
              <a:avLst/>
              <a:gdLst/>
              <a:ahLst/>
              <a:cxnLst/>
              <a:rect l="l" t="t" r="r" b="b"/>
              <a:pathLst>
                <a:path w="6165215" h="9753600">
                  <a:moveTo>
                    <a:pt x="0" y="0"/>
                  </a:moveTo>
                  <a:lnTo>
                    <a:pt x="6165215" y="0"/>
                  </a:lnTo>
                  <a:lnTo>
                    <a:pt x="6165215" y="9753600"/>
                  </a:lnTo>
                  <a:lnTo>
                    <a:pt x="0" y="9753600"/>
                  </a:lnTo>
                  <a:close/>
                </a:path>
              </a:pathLst>
            </a:custGeom>
            <a:solidFill>
              <a:srgbClr val="227542"/>
            </a:solidFill>
          </p:spPr>
          <p:txBody>
            <a:bodyPr/>
            <a:lstStyle/>
            <a:p>
              <a:endParaRPr lang="en-GB"/>
            </a:p>
          </p:txBody>
        </p:sp>
      </p:grpSp>
      <p:grpSp>
        <p:nvGrpSpPr>
          <p:cNvPr id="4" name="Group 4"/>
          <p:cNvGrpSpPr/>
          <p:nvPr/>
        </p:nvGrpSpPr>
        <p:grpSpPr>
          <a:xfrm>
            <a:off x="950454" y="407397"/>
            <a:ext cx="3206867" cy="6372708"/>
            <a:chOff x="0" y="0"/>
            <a:chExt cx="4275823" cy="8496944"/>
          </a:xfrm>
        </p:grpSpPr>
        <p:sp>
          <p:nvSpPr>
            <p:cNvPr id="5" name="Freeform 5"/>
            <p:cNvSpPr/>
            <p:nvPr/>
          </p:nvSpPr>
          <p:spPr>
            <a:xfrm>
              <a:off x="0" y="0"/>
              <a:ext cx="4275823" cy="8496944"/>
            </a:xfrm>
            <a:custGeom>
              <a:avLst/>
              <a:gdLst/>
              <a:ahLst/>
              <a:cxnLst/>
              <a:rect l="l" t="t" r="r" b="b"/>
              <a:pathLst>
                <a:path w="4275823" h="8496944">
                  <a:moveTo>
                    <a:pt x="0" y="0"/>
                  </a:moveTo>
                  <a:lnTo>
                    <a:pt x="4275823" y="0"/>
                  </a:lnTo>
                  <a:lnTo>
                    <a:pt x="4275823" y="8496944"/>
                  </a:lnTo>
                  <a:lnTo>
                    <a:pt x="0" y="8496944"/>
                  </a:lnTo>
                  <a:close/>
                </a:path>
              </a:pathLst>
            </a:custGeom>
            <a:solidFill>
              <a:srgbClr val="000000">
                <a:alpha val="0"/>
              </a:srgbClr>
            </a:solidFill>
          </p:spPr>
          <p:txBody>
            <a:bodyPr/>
            <a:lstStyle/>
            <a:p>
              <a:endParaRPr lang="en-GB"/>
            </a:p>
          </p:txBody>
        </p:sp>
        <p:sp>
          <p:nvSpPr>
            <p:cNvPr id="6" name="TextBox 6"/>
            <p:cNvSpPr txBox="1"/>
            <p:nvPr/>
          </p:nvSpPr>
          <p:spPr>
            <a:xfrm>
              <a:off x="0" y="-161925"/>
              <a:ext cx="4275823" cy="8658869"/>
            </a:xfrm>
            <a:prstGeom prst="rect">
              <a:avLst/>
            </a:prstGeom>
          </p:spPr>
          <p:txBody>
            <a:bodyPr lIns="0" tIns="0" rIns="0" bIns="0" rtlCol="0" anchor="ctr"/>
            <a:lstStyle/>
            <a:p>
              <a:pPr algn="ctr">
                <a:lnSpc>
                  <a:spcPts val="8959"/>
                </a:lnSpc>
              </a:pPr>
              <a:r>
                <a:rPr lang="en-US" sz="7466">
                  <a:solidFill>
                    <a:srgbClr val="FFFFFF"/>
                  </a:solidFill>
                  <a:latin typeface="Calibri (MS)"/>
                  <a:ea typeface="Calibri (MS)"/>
                  <a:cs typeface="Calibri (MS)"/>
                  <a:sym typeface="Calibri (MS)"/>
                </a:rPr>
                <a:t>PTFA</a:t>
              </a:r>
            </a:p>
          </p:txBody>
        </p:sp>
      </p:grpSp>
      <p:sp>
        <p:nvSpPr>
          <p:cNvPr id="7" name="Freeform 7"/>
          <p:cNvSpPr/>
          <p:nvPr/>
        </p:nvSpPr>
        <p:spPr>
          <a:xfrm>
            <a:off x="491115" y="591095"/>
            <a:ext cx="459341" cy="1147590"/>
          </a:xfrm>
          <a:custGeom>
            <a:avLst/>
            <a:gdLst/>
            <a:ahLst/>
            <a:cxnLst/>
            <a:rect l="l" t="t" r="r" b="b"/>
            <a:pathLst>
              <a:path w="459341" h="1147590">
                <a:moveTo>
                  <a:pt x="0" y="0"/>
                </a:moveTo>
                <a:lnTo>
                  <a:pt x="459340" y="0"/>
                </a:lnTo>
                <a:lnTo>
                  <a:pt x="459340" y="1147591"/>
                </a:lnTo>
                <a:lnTo>
                  <a:pt x="0" y="1147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8" name="Group 8"/>
          <p:cNvGrpSpPr/>
          <p:nvPr/>
        </p:nvGrpSpPr>
        <p:grpSpPr>
          <a:xfrm>
            <a:off x="4725828" y="174911"/>
            <a:ext cx="4925872" cy="6837679"/>
            <a:chOff x="0" y="0"/>
            <a:chExt cx="6567829" cy="9116905"/>
          </a:xfrm>
        </p:grpSpPr>
        <p:sp>
          <p:nvSpPr>
            <p:cNvPr id="9" name="Freeform 9"/>
            <p:cNvSpPr/>
            <p:nvPr/>
          </p:nvSpPr>
          <p:spPr>
            <a:xfrm>
              <a:off x="0" y="0"/>
              <a:ext cx="6567829" cy="9116905"/>
            </a:xfrm>
            <a:custGeom>
              <a:avLst/>
              <a:gdLst/>
              <a:ahLst/>
              <a:cxnLst/>
              <a:rect l="l" t="t" r="r" b="b"/>
              <a:pathLst>
                <a:path w="6567829" h="9116905">
                  <a:moveTo>
                    <a:pt x="0" y="0"/>
                  </a:moveTo>
                  <a:lnTo>
                    <a:pt x="6567829" y="0"/>
                  </a:lnTo>
                  <a:lnTo>
                    <a:pt x="6567829" y="9116905"/>
                  </a:lnTo>
                  <a:lnTo>
                    <a:pt x="0" y="91169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0" name="Group 10"/>
            <p:cNvGrpSpPr/>
            <p:nvPr/>
          </p:nvGrpSpPr>
          <p:grpSpPr>
            <a:xfrm>
              <a:off x="0" y="0"/>
              <a:ext cx="6567829" cy="9116905"/>
              <a:chOff x="0" y="0"/>
              <a:chExt cx="6567829" cy="9116905"/>
            </a:xfrm>
          </p:grpSpPr>
          <p:sp>
            <p:nvSpPr>
              <p:cNvPr id="11" name="Freeform 11"/>
              <p:cNvSpPr/>
              <p:nvPr/>
            </p:nvSpPr>
            <p:spPr>
              <a:xfrm>
                <a:off x="0" y="0"/>
                <a:ext cx="6567829" cy="9116906"/>
              </a:xfrm>
              <a:custGeom>
                <a:avLst/>
                <a:gdLst/>
                <a:ahLst/>
                <a:cxnLst/>
                <a:rect l="l" t="t" r="r" b="b"/>
                <a:pathLst>
                  <a:path w="6567829" h="9116906">
                    <a:moveTo>
                      <a:pt x="0" y="0"/>
                    </a:moveTo>
                    <a:lnTo>
                      <a:pt x="6567829" y="0"/>
                    </a:lnTo>
                    <a:lnTo>
                      <a:pt x="6567829" y="9116906"/>
                    </a:lnTo>
                    <a:lnTo>
                      <a:pt x="0" y="9116906"/>
                    </a:lnTo>
                    <a:close/>
                  </a:path>
                </a:pathLst>
              </a:custGeom>
              <a:solidFill>
                <a:srgbClr val="9BBB59">
                  <a:alpha val="0"/>
                </a:srgbClr>
              </a:solidFill>
            </p:spPr>
            <p:txBody>
              <a:bodyPr/>
              <a:lstStyle/>
              <a:p>
                <a:endParaRPr lang="en-GB"/>
              </a:p>
            </p:txBody>
          </p:sp>
          <p:sp>
            <p:nvSpPr>
              <p:cNvPr id="12" name="TextBox 12"/>
              <p:cNvSpPr txBox="1"/>
              <p:nvPr/>
            </p:nvSpPr>
            <p:spPr>
              <a:xfrm>
                <a:off x="0" y="-19050"/>
                <a:ext cx="6567829" cy="9135955"/>
              </a:xfrm>
              <a:prstGeom prst="rect">
                <a:avLst/>
              </a:prstGeom>
            </p:spPr>
            <p:txBody>
              <a:bodyPr lIns="0" tIns="0" rIns="0" bIns="0" rtlCol="0" anchor="ctr"/>
              <a:lstStyle/>
              <a:p>
                <a:pPr algn="ctr">
                  <a:lnSpc>
                    <a:spcPts val="2289"/>
                  </a:lnSpc>
                </a:pPr>
                <a:r>
                  <a:rPr lang="en-US" sz="2119" b="1">
                    <a:solidFill>
                      <a:srgbClr val="000000"/>
                    </a:solidFill>
                    <a:latin typeface="Calibri (MS) Bold"/>
                    <a:ea typeface="Calibri (MS) Bold"/>
                    <a:cs typeface="Calibri (MS) Bold"/>
                    <a:sym typeface="Calibri (MS) Bold"/>
                  </a:rPr>
                  <a:t>Join Our PTFA – Your Support Makes a Difference!</a:t>
                </a:r>
              </a:p>
              <a:p>
                <a:pPr algn="ctr">
                  <a:lnSpc>
                    <a:spcPts val="2289"/>
                  </a:lnSpc>
                </a:pPr>
                <a:r>
                  <a:rPr lang="en-US" sz="2119">
                    <a:solidFill>
                      <a:srgbClr val="000000"/>
                    </a:solidFill>
                    <a:latin typeface="Calibri (MS)"/>
                    <a:ea typeface="Calibri (MS)"/>
                    <a:cs typeface="Calibri (MS)"/>
                    <a:sym typeface="Calibri (MS)"/>
                  </a:rPr>
                  <a:t>The Parents, Teachers, and Friends Association (PTFA) would love to welcome you to the team! This dedicated group meets regularly at school to plan and organize a variety of fun and meaningful fundraising events that directly benefit our students and school community.</a:t>
                </a:r>
              </a:p>
              <a:p>
                <a:pPr algn="ctr">
                  <a:lnSpc>
                    <a:spcPts val="2289"/>
                  </a:lnSpc>
                </a:pPr>
                <a:r>
                  <a:rPr lang="en-US" sz="2119">
                    <a:solidFill>
                      <a:srgbClr val="000000"/>
                    </a:solidFill>
                    <a:latin typeface="Calibri (MS)"/>
                    <a:ea typeface="Calibri (MS)"/>
                    <a:cs typeface="Calibri (MS)"/>
                    <a:sym typeface="Calibri (MS)"/>
                  </a:rPr>
                  <a:t>Whether you can offer time, ideas, resources, or simply an extra pair of hands at an event, your involvement—big or small—makes a real impact. No prior experience is needed, just a willingness to contribute and be part of a supportive, friendly team.</a:t>
                </a:r>
              </a:p>
              <a:p>
                <a:pPr algn="ctr">
                  <a:lnSpc>
                    <a:spcPts val="2289"/>
                  </a:lnSpc>
                </a:pPr>
                <a:r>
                  <a:rPr lang="en-US" sz="2119">
                    <a:solidFill>
                      <a:srgbClr val="000000"/>
                    </a:solidFill>
                    <a:latin typeface="Calibri (MS)"/>
                    <a:ea typeface="Calibri (MS)"/>
                    <a:cs typeface="Calibri (MS)"/>
                    <a:sym typeface="Calibri (MS)"/>
                  </a:rPr>
                  <a:t>Joining the PTFA is also a great way to meet other parents and staff, stay involved in school life, and help create exciting opportunities for our children.</a:t>
                </a:r>
              </a:p>
              <a:p>
                <a:pPr algn="ctr">
                  <a:lnSpc>
                    <a:spcPts val="2289"/>
                  </a:lnSpc>
                </a:pPr>
                <a:r>
                  <a:rPr lang="en-US" sz="2119" b="1">
                    <a:solidFill>
                      <a:srgbClr val="000000"/>
                    </a:solidFill>
                    <a:latin typeface="Calibri (MS) Bold"/>
                    <a:ea typeface="Calibri (MS) Bold"/>
                    <a:cs typeface="Calibri (MS) Bold"/>
                    <a:sym typeface="Calibri (MS) Bold"/>
                  </a:rPr>
                  <a:t>We’d love to have you on board—every little bit of help is truly appreciated!</a:t>
                </a:r>
              </a:p>
              <a:p>
                <a:pPr algn="ctr">
                  <a:lnSpc>
                    <a:spcPts val="2289"/>
                  </a:lnSpc>
                </a:pPr>
                <a:r>
                  <a:rPr lang="en-US" sz="2119">
                    <a:solidFill>
                      <a:srgbClr val="000000"/>
                    </a:solidFill>
                    <a:latin typeface="Calibri (MS)"/>
                    <a:ea typeface="Calibri (MS)"/>
                    <a:cs typeface="Calibri (MS)"/>
                    <a:sym typeface="Calibri (MS)"/>
                  </a:rPr>
                  <a:t>For more information or to express your interest, please contact  or speak to a member of staff or school office.</a:t>
                </a: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1923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623929" cy="7315200"/>
            <a:chOff x="0" y="0"/>
            <a:chExt cx="6165238" cy="9753600"/>
          </a:xfrm>
        </p:grpSpPr>
        <p:sp>
          <p:nvSpPr>
            <p:cNvPr id="3" name="Freeform 3"/>
            <p:cNvSpPr/>
            <p:nvPr/>
          </p:nvSpPr>
          <p:spPr>
            <a:xfrm>
              <a:off x="0" y="0"/>
              <a:ext cx="6165215" cy="9753600"/>
            </a:xfrm>
            <a:custGeom>
              <a:avLst/>
              <a:gdLst/>
              <a:ahLst/>
              <a:cxnLst/>
              <a:rect l="l" t="t" r="r" b="b"/>
              <a:pathLst>
                <a:path w="6165215" h="9753600">
                  <a:moveTo>
                    <a:pt x="0" y="0"/>
                  </a:moveTo>
                  <a:lnTo>
                    <a:pt x="6165215" y="0"/>
                  </a:lnTo>
                  <a:lnTo>
                    <a:pt x="6165215" y="9753600"/>
                  </a:lnTo>
                  <a:lnTo>
                    <a:pt x="0" y="9753600"/>
                  </a:lnTo>
                  <a:close/>
                </a:path>
              </a:pathLst>
            </a:custGeom>
            <a:solidFill>
              <a:srgbClr val="227542"/>
            </a:solidFill>
          </p:spPr>
          <p:txBody>
            <a:bodyPr/>
            <a:lstStyle/>
            <a:p>
              <a:endParaRPr lang="en-GB"/>
            </a:p>
          </p:txBody>
        </p:sp>
      </p:grpSp>
      <p:grpSp>
        <p:nvGrpSpPr>
          <p:cNvPr id="4" name="Group 4"/>
          <p:cNvGrpSpPr/>
          <p:nvPr/>
        </p:nvGrpSpPr>
        <p:grpSpPr>
          <a:xfrm>
            <a:off x="950454" y="407397"/>
            <a:ext cx="3206867" cy="6372708"/>
            <a:chOff x="0" y="0"/>
            <a:chExt cx="4275823" cy="8496944"/>
          </a:xfrm>
        </p:grpSpPr>
        <p:sp>
          <p:nvSpPr>
            <p:cNvPr id="5" name="Freeform 5"/>
            <p:cNvSpPr/>
            <p:nvPr/>
          </p:nvSpPr>
          <p:spPr>
            <a:xfrm>
              <a:off x="0" y="0"/>
              <a:ext cx="4275823" cy="8496944"/>
            </a:xfrm>
            <a:custGeom>
              <a:avLst/>
              <a:gdLst/>
              <a:ahLst/>
              <a:cxnLst/>
              <a:rect l="l" t="t" r="r" b="b"/>
              <a:pathLst>
                <a:path w="4275823" h="8496944">
                  <a:moveTo>
                    <a:pt x="0" y="0"/>
                  </a:moveTo>
                  <a:lnTo>
                    <a:pt x="4275823" y="0"/>
                  </a:lnTo>
                  <a:lnTo>
                    <a:pt x="4275823" y="8496944"/>
                  </a:lnTo>
                  <a:lnTo>
                    <a:pt x="0" y="8496944"/>
                  </a:lnTo>
                  <a:close/>
                </a:path>
              </a:pathLst>
            </a:custGeom>
            <a:solidFill>
              <a:srgbClr val="000000">
                <a:alpha val="0"/>
              </a:srgbClr>
            </a:solidFill>
          </p:spPr>
          <p:txBody>
            <a:bodyPr/>
            <a:lstStyle/>
            <a:p>
              <a:endParaRPr lang="en-GB"/>
            </a:p>
          </p:txBody>
        </p:sp>
        <p:sp>
          <p:nvSpPr>
            <p:cNvPr id="6" name="TextBox 6"/>
            <p:cNvSpPr txBox="1"/>
            <p:nvPr/>
          </p:nvSpPr>
          <p:spPr>
            <a:xfrm>
              <a:off x="0" y="-161925"/>
              <a:ext cx="4275823" cy="8658869"/>
            </a:xfrm>
            <a:prstGeom prst="rect">
              <a:avLst/>
            </a:prstGeom>
          </p:spPr>
          <p:txBody>
            <a:bodyPr lIns="0" tIns="0" rIns="0" bIns="0" rtlCol="0" anchor="ctr"/>
            <a:lstStyle/>
            <a:p>
              <a:pPr algn="ctr">
                <a:lnSpc>
                  <a:spcPts val="8959"/>
                </a:lnSpc>
              </a:pPr>
              <a:r>
                <a:rPr lang="en-US" sz="7466">
                  <a:solidFill>
                    <a:srgbClr val="FFFFFF"/>
                  </a:solidFill>
                  <a:latin typeface="Calibri (MS)"/>
                  <a:ea typeface="Calibri (MS)"/>
                  <a:cs typeface="Calibri (MS)"/>
                  <a:sym typeface="Calibri (MS)"/>
                </a:rPr>
                <a:t>Church News</a:t>
              </a:r>
            </a:p>
          </p:txBody>
        </p:sp>
      </p:grpSp>
      <p:sp>
        <p:nvSpPr>
          <p:cNvPr id="7" name="Freeform 7"/>
          <p:cNvSpPr/>
          <p:nvPr/>
        </p:nvSpPr>
        <p:spPr>
          <a:xfrm>
            <a:off x="491115" y="591095"/>
            <a:ext cx="459341" cy="1147590"/>
          </a:xfrm>
          <a:custGeom>
            <a:avLst/>
            <a:gdLst/>
            <a:ahLst/>
            <a:cxnLst/>
            <a:rect l="l" t="t" r="r" b="b"/>
            <a:pathLst>
              <a:path w="459341" h="1147590">
                <a:moveTo>
                  <a:pt x="0" y="0"/>
                </a:moveTo>
                <a:lnTo>
                  <a:pt x="459340" y="0"/>
                </a:lnTo>
                <a:lnTo>
                  <a:pt x="459340" y="1147591"/>
                </a:lnTo>
                <a:lnTo>
                  <a:pt x="0" y="1147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8" name="Group 8"/>
          <p:cNvGrpSpPr/>
          <p:nvPr/>
        </p:nvGrpSpPr>
        <p:grpSpPr>
          <a:xfrm>
            <a:off x="4727568" y="174911"/>
            <a:ext cx="4924132" cy="6835264"/>
            <a:chOff x="0" y="0"/>
            <a:chExt cx="6565509" cy="9113685"/>
          </a:xfrm>
        </p:grpSpPr>
        <p:sp>
          <p:nvSpPr>
            <p:cNvPr id="9" name="Freeform 9"/>
            <p:cNvSpPr/>
            <p:nvPr/>
          </p:nvSpPr>
          <p:spPr>
            <a:xfrm>
              <a:off x="0" y="0"/>
              <a:ext cx="6565509" cy="9113685"/>
            </a:xfrm>
            <a:custGeom>
              <a:avLst/>
              <a:gdLst/>
              <a:ahLst/>
              <a:cxnLst/>
              <a:rect l="l" t="t" r="r" b="b"/>
              <a:pathLst>
                <a:path w="6565509" h="9113685">
                  <a:moveTo>
                    <a:pt x="0" y="0"/>
                  </a:moveTo>
                  <a:lnTo>
                    <a:pt x="6565509" y="0"/>
                  </a:lnTo>
                  <a:lnTo>
                    <a:pt x="6565509" y="9113685"/>
                  </a:lnTo>
                  <a:lnTo>
                    <a:pt x="0" y="91136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0" name="Group 10"/>
            <p:cNvGrpSpPr/>
            <p:nvPr/>
          </p:nvGrpSpPr>
          <p:grpSpPr>
            <a:xfrm>
              <a:off x="0" y="0"/>
              <a:ext cx="6565509" cy="9113685"/>
              <a:chOff x="0" y="0"/>
              <a:chExt cx="6567829" cy="9116905"/>
            </a:xfrm>
          </p:grpSpPr>
          <p:sp>
            <p:nvSpPr>
              <p:cNvPr id="11" name="Freeform 11"/>
              <p:cNvSpPr/>
              <p:nvPr/>
            </p:nvSpPr>
            <p:spPr>
              <a:xfrm>
                <a:off x="0" y="0"/>
                <a:ext cx="6567829" cy="9116906"/>
              </a:xfrm>
              <a:custGeom>
                <a:avLst/>
                <a:gdLst/>
                <a:ahLst/>
                <a:cxnLst/>
                <a:rect l="l" t="t" r="r" b="b"/>
                <a:pathLst>
                  <a:path w="6567829" h="9116906">
                    <a:moveTo>
                      <a:pt x="0" y="0"/>
                    </a:moveTo>
                    <a:lnTo>
                      <a:pt x="6567829" y="0"/>
                    </a:lnTo>
                    <a:lnTo>
                      <a:pt x="6567829" y="9116906"/>
                    </a:lnTo>
                    <a:lnTo>
                      <a:pt x="0" y="9116906"/>
                    </a:lnTo>
                    <a:close/>
                  </a:path>
                </a:pathLst>
              </a:custGeom>
              <a:solidFill>
                <a:srgbClr val="000000">
                  <a:alpha val="0"/>
                </a:srgbClr>
              </a:solidFill>
            </p:spPr>
            <p:txBody>
              <a:bodyPr/>
              <a:lstStyle/>
              <a:p>
                <a:endParaRPr lang="en-GB"/>
              </a:p>
            </p:txBody>
          </p:sp>
          <p:sp>
            <p:nvSpPr>
              <p:cNvPr id="12" name="TextBox 12"/>
              <p:cNvSpPr txBox="1"/>
              <p:nvPr/>
            </p:nvSpPr>
            <p:spPr>
              <a:xfrm>
                <a:off x="0" y="-19050"/>
                <a:ext cx="6567829" cy="9135955"/>
              </a:xfrm>
              <a:prstGeom prst="rect">
                <a:avLst/>
              </a:prstGeom>
            </p:spPr>
            <p:txBody>
              <a:bodyPr lIns="0" tIns="0" rIns="0" bIns="0" rtlCol="0" anchor="ctr"/>
              <a:lstStyle/>
              <a:p>
                <a:pPr algn="ctr">
                  <a:lnSpc>
                    <a:spcPts val="2073"/>
                  </a:lnSpc>
                </a:pPr>
                <a:r>
                  <a:rPr lang="en-US" sz="1919" b="1">
                    <a:solidFill>
                      <a:srgbClr val="000000"/>
                    </a:solidFill>
                    <a:latin typeface="Calibri (MS) Bold"/>
                    <a:ea typeface="Calibri (MS) Bold"/>
                    <a:cs typeface="Calibri (MS) Bold"/>
                    <a:sym typeface="Calibri (MS) Bold"/>
                  </a:rPr>
                  <a:t>Church News</a:t>
                </a:r>
              </a:p>
              <a:p>
                <a:pPr algn="ctr">
                  <a:lnSpc>
                    <a:spcPts val="2073"/>
                  </a:lnSpc>
                </a:pPr>
                <a:r>
                  <a:rPr lang="en-US" sz="1919">
                    <a:solidFill>
                      <a:srgbClr val="000000"/>
                    </a:solidFill>
                    <a:latin typeface="Calibri (MS)"/>
                    <a:ea typeface="Calibri (MS)"/>
                    <a:cs typeface="Calibri (MS)"/>
                    <a:sym typeface="Calibri (MS)"/>
                  </a:rPr>
                  <a:t>As a proud church school, we are deeply committed to maintaining strong and meaningful links with our local church. Our pupils regularly take part in </a:t>
                </a:r>
                <a:r>
                  <a:rPr lang="en-US" sz="1919" b="1">
                    <a:solidFill>
                      <a:srgbClr val="000000"/>
                    </a:solidFill>
                    <a:latin typeface="Calibri (MS) Bold"/>
                    <a:ea typeface="Calibri (MS) Bold"/>
                    <a:cs typeface="Calibri (MS) Bold"/>
                    <a:sym typeface="Calibri (MS) Bold"/>
                  </a:rPr>
                  <a:t>collective worship at the church</a:t>
                </a:r>
                <a:r>
                  <a:rPr lang="en-US" sz="1919">
                    <a:solidFill>
                      <a:srgbClr val="000000"/>
                    </a:solidFill>
                    <a:latin typeface="Calibri (MS)"/>
                    <a:ea typeface="Calibri (MS)"/>
                    <a:cs typeface="Calibri (MS)"/>
                    <a:sym typeface="Calibri (MS)"/>
                  </a:rPr>
                  <a:t>, helping to strengthen our shared values and community spirit.</a:t>
                </a:r>
              </a:p>
              <a:p>
                <a:pPr algn="ctr">
                  <a:lnSpc>
                    <a:spcPts val="2073"/>
                  </a:lnSpc>
                </a:pPr>
                <a:r>
                  <a:rPr lang="en-US" sz="1919">
                    <a:solidFill>
                      <a:srgbClr val="000000"/>
                    </a:solidFill>
                    <a:latin typeface="Calibri (MS)"/>
                    <a:ea typeface="Calibri (MS)"/>
                    <a:cs typeface="Calibri (MS)"/>
                    <a:sym typeface="Calibri (MS)"/>
                  </a:rPr>
                  <a:t>Throughout the year, we also hold many </a:t>
                </a:r>
                <a:r>
                  <a:rPr lang="en-US" sz="1919" b="1">
                    <a:solidFill>
                      <a:srgbClr val="000000"/>
                    </a:solidFill>
                    <a:latin typeface="Calibri (MS) Bold"/>
                    <a:ea typeface="Calibri (MS) Bold"/>
                    <a:cs typeface="Calibri (MS) Bold"/>
                    <a:sym typeface="Calibri (MS) Bold"/>
                  </a:rPr>
                  <a:t>special events at the church</a:t>
                </a:r>
                <a:r>
                  <a:rPr lang="en-US" sz="1919">
                    <a:solidFill>
                      <a:srgbClr val="000000"/>
                    </a:solidFill>
                    <a:latin typeface="Calibri (MS)"/>
                    <a:ea typeface="Calibri (MS)"/>
                    <a:cs typeface="Calibri (MS)"/>
                    <a:sym typeface="Calibri (MS)"/>
                  </a:rPr>
                  <a:t>, including the </a:t>
                </a:r>
                <a:r>
                  <a:rPr lang="en-US" sz="1919" b="1">
                    <a:solidFill>
                      <a:srgbClr val="000000"/>
                    </a:solidFill>
                    <a:latin typeface="Calibri (MS) Bold"/>
                    <a:ea typeface="Calibri (MS) Bold"/>
                    <a:cs typeface="Calibri (MS) Bold"/>
                    <a:sym typeface="Calibri (MS) Bold"/>
                  </a:rPr>
                  <a:t>school nativity</a:t>
                </a:r>
                <a:r>
                  <a:rPr lang="en-US" sz="1919">
                    <a:solidFill>
                      <a:srgbClr val="000000"/>
                    </a:solidFill>
                    <a:latin typeface="Calibri (MS)"/>
                    <a:ea typeface="Calibri (MS)"/>
                    <a:cs typeface="Calibri (MS)"/>
                    <a:sym typeface="Calibri (MS)"/>
                  </a:rPr>
                  <a:t>, </a:t>
                </a:r>
                <a:r>
                  <a:rPr lang="en-US" sz="1919" b="1">
                    <a:solidFill>
                      <a:srgbClr val="000000"/>
                    </a:solidFill>
                    <a:latin typeface="Calibri (MS) Bold"/>
                    <a:ea typeface="Calibri (MS) Bold"/>
                    <a:cs typeface="Calibri (MS) Bold"/>
                    <a:sym typeface="Calibri (MS) Bold"/>
                  </a:rPr>
                  <a:t>Mothering Sunday celebrations</a:t>
                </a:r>
                <a:r>
                  <a:rPr lang="en-US" sz="1919">
                    <a:solidFill>
                      <a:srgbClr val="000000"/>
                    </a:solidFill>
                    <a:latin typeface="Calibri (MS)"/>
                    <a:ea typeface="Calibri (MS)"/>
                    <a:cs typeface="Calibri (MS)"/>
                    <a:sym typeface="Calibri (MS)"/>
                  </a:rPr>
                  <a:t>, </a:t>
                </a:r>
                <a:r>
                  <a:rPr lang="en-US" sz="1919" b="1">
                    <a:solidFill>
                      <a:srgbClr val="000000"/>
                    </a:solidFill>
                    <a:latin typeface="Calibri (MS) Bold"/>
                    <a:ea typeface="Calibri (MS) Bold"/>
                    <a:cs typeface="Calibri (MS) Bold"/>
                    <a:sym typeface="Calibri (MS) Bold"/>
                  </a:rPr>
                  <a:t>Christingle services</a:t>
                </a:r>
                <a:r>
                  <a:rPr lang="en-US" sz="1919">
                    <a:solidFill>
                      <a:srgbClr val="000000"/>
                    </a:solidFill>
                    <a:latin typeface="Calibri (MS)"/>
                    <a:ea typeface="Calibri (MS)"/>
                    <a:cs typeface="Calibri (MS)"/>
                    <a:sym typeface="Calibri (MS)"/>
                  </a:rPr>
                  <a:t>, and more. These moments are an important part of our school calendar and provide wonderful opportunities for reflection, celebration, and togetherness.</a:t>
                </a:r>
              </a:p>
              <a:p>
                <a:pPr algn="ctr">
                  <a:lnSpc>
                    <a:spcPts val="2073"/>
                  </a:lnSpc>
                </a:pPr>
                <a:r>
                  <a:rPr lang="en-US" sz="1919">
                    <a:solidFill>
                      <a:srgbClr val="000000"/>
                    </a:solidFill>
                    <a:latin typeface="Calibri (MS)"/>
                    <a:ea typeface="Calibri (MS)"/>
                    <a:cs typeface="Calibri (MS)"/>
                    <a:sym typeface="Calibri (MS)"/>
                  </a:rPr>
                  <a:t>In addition, the church warmly invites all parents and carers to its </a:t>
                </a:r>
                <a:r>
                  <a:rPr lang="en-US" sz="1919" b="1">
                    <a:solidFill>
                      <a:srgbClr val="000000"/>
                    </a:solidFill>
                    <a:latin typeface="Calibri (MS) Bold"/>
                    <a:ea typeface="Calibri (MS) Bold"/>
                    <a:cs typeface="Calibri (MS) Bold"/>
                    <a:sym typeface="Calibri (MS) Bold"/>
                  </a:rPr>
                  <a:t>weekly drop-in sessions every Wednesday</a:t>
                </a:r>
                <a:r>
                  <a:rPr lang="en-US" sz="1919">
                    <a:solidFill>
                      <a:srgbClr val="000000"/>
                    </a:solidFill>
                    <a:latin typeface="Calibri (MS)"/>
                    <a:ea typeface="Calibri (MS)"/>
                    <a:cs typeface="Calibri (MS)"/>
                    <a:sym typeface="Calibri (MS)"/>
                  </a:rPr>
                  <a:t>, where you can enjoy </a:t>
                </a:r>
                <a:r>
                  <a:rPr lang="en-US" sz="1919" b="1">
                    <a:solidFill>
                      <a:srgbClr val="000000"/>
                    </a:solidFill>
                    <a:latin typeface="Calibri (MS) Bold"/>
                    <a:ea typeface="Calibri (MS) Bold"/>
                    <a:cs typeface="Calibri (MS) Bold"/>
                    <a:sym typeface="Calibri (MS) Bold"/>
                  </a:rPr>
                  <a:t>tea, toast, and friendly conversation</a:t>
                </a:r>
                <a:r>
                  <a:rPr lang="en-US" sz="1919">
                    <a:solidFill>
                      <a:srgbClr val="000000"/>
                    </a:solidFill>
                    <a:latin typeface="Calibri (MS)"/>
                    <a:ea typeface="Calibri (MS)"/>
                    <a:cs typeface="Calibri (MS)"/>
                    <a:sym typeface="Calibri (MS)"/>
                  </a:rPr>
                  <a:t> in a relaxed and welcoming space. Whether you're a regular visitor or dropping in for the first time, you’ll always be made to feel at home.</a:t>
                </a:r>
              </a:p>
              <a:p>
                <a:pPr algn="ctr">
                  <a:lnSpc>
                    <a:spcPts val="2073"/>
                  </a:lnSpc>
                </a:pPr>
                <a:r>
                  <a:rPr lang="en-US" sz="1919" b="1">
                    <a:solidFill>
                      <a:srgbClr val="000000"/>
                    </a:solidFill>
                    <a:latin typeface="Calibri (MS) Bold"/>
                    <a:ea typeface="Calibri (MS) Bold"/>
                    <a:cs typeface="Calibri (MS) Bold"/>
                    <a:sym typeface="Calibri (MS) Bold"/>
                  </a:rPr>
                  <a:t>Everyone is welcome—come along and be part of our school and church family.</a:t>
                </a: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grpSp>
        <p:nvGrpSpPr>
          <p:cNvPr id="2" name="Group 2"/>
          <p:cNvGrpSpPr/>
          <p:nvPr/>
        </p:nvGrpSpPr>
        <p:grpSpPr>
          <a:xfrm>
            <a:off x="670560" y="389467"/>
            <a:ext cx="8412480" cy="1413934"/>
            <a:chOff x="0" y="0"/>
            <a:chExt cx="11216640" cy="1885245"/>
          </a:xfrm>
        </p:grpSpPr>
        <p:sp>
          <p:nvSpPr>
            <p:cNvPr id="3" name="Freeform 3"/>
            <p:cNvSpPr/>
            <p:nvPr/>
          </p:nvSpPr>
          <p:spPr>
            <a:xfrm>
              <a:off x="0" y="0"/>
              <a:ext cx="11216640" cy="1885245"/>
            </a:xfrm>
            <a:custGeom>
              <a:avLst/>
              <a:gdLst/>
              <a:ahLst/>
              <a:cxnLst/>
              <a:rect l="l" t="t" r="r" b="b"/>
              <a:pathLst>
                <a:path w="11216640" h="1885245">
                  <a:moveTo>
                    <a:pt x="0" y="0"/>
                  </a:moveTo>
                  <a:lnTo>
                    <a:pt x="11216640" y="0"/>
                  </a:lnTo>
                  <a:lnTo>
                    <a:pt x="11216640" y="1885245"/>
                  </a:lnTo>
                  <a:lnTo>
                    <a:pt x="0" y="1885245"/>
                  </a:lnTo>
                  <a:close/>
                </a:path>
              </a:pathLst>
            </a:custGeom>
            <a:solidFill>
              <a:srgbClr val="000000">
                <a:alpha val="0"/>
              </a:srgbClr>
            </a:solidFill>
          </p:spPr>
          <p:txBody>
            <a:bodyPr/>
            <a:lstStyle/>
            <a:p>
              <a:endParaRPr lang="en-GB"/>
            </a:p>
          </p:txBody>
        </p:sp>
        <p:sp>
          <p:nvSpPr>
            <p:cNvPr id="4" name="TextBox 4"/>
            <p:cNvSpPr txBox="1"/>
            <p:nvPr/>
          </p:nvSpPr>
          <p:spPr>
            <a:xfrm>
              <a:off x="0" y="-95250"/>
              <a:ext cx="11216640" cy="1980495"/>
            </a:xfrm>
            <a:prstGeom prst="rect">
              <a:avLst/>
            </a:prstGeom>
          </p:spPr>
          <p:txBody>
            <a:bodyPr lIns="0" tIns="0" rIns="0" bIns="0" rtlCol="0" anchor="ctr"/>
            <a:lstStyle/>
            <a:p>
              <a:pPr algn="ctr">
                <a:lnSpc>
                  <a:spcPts val="5631"/>
                </a:lnSpc>
              </a:pPr>
              <a:r>
                <a:rPr lang="en-US" sz="4693">
                  <a:solidFill>
                    <a:srgbClr val="FFFFFF"/>
                  </a:solidFill>
                  <a:latin typeface="Calibri (MS)"/>
                  <a:ea typeface="Calibri (MS)"/>
                  <a:cs typeface="Calibri (MS)"/>
                  <a:sym typeface="Calibri (MS)"/>
                </a:rPr>
                <a:t>Uniform and What to Bring</a:t>
              </a:r>
            </a:p>
          </p:txBody>
        </p:sp>
      </p:grpSp>
      <p:grpSp>
        <p:nvGrpSpPr>
          <p:cNvPr id="5" name="Group 5"/>
          <p:cNvGrpSpPr/>
          <p:nvPr/>
        </p:nvGrpSpPr>
        <p:grpSpPr>
          <a:xfrm>
            <a:off x="4698037" y="1604485"/>
            <a:ext cx="834577" cy="834577"/>
            <a:chOff x="0" y="0"/>
            <a:chExt cx="1112769" cy="1112769"/>
          </a:xfrm>
        </p:grpSpPr>
        <p:grpSp>
          <p:nvGrpSpPr>
            <p:cNvPr id="6" name="Group 6"/>
            <p:cNvGrpSpPr/>
            <p:nvPr/>
          </p:nvGrpSpPr>
          <p:grpSpPr>
            <a:xfrm>
              <a:off x="0" y="0"/>
              <a:ext cx="1112769" cy="1112769"/>
              <a:chOff x="0" y="0"/>
              <a:chExt cx="898224" cy="898224"/>
            </a:xfrm>
          </p:grpSpPr>
          <p:sp>
            <p:nvSpPr>
              <p:cNvPr id="7" name="Freeform 7"/>
              <p:cNvSpPr/>
              <p:nvPr/>
            </p:nvSpPr>
            <p:spPr>
              <a:xfrm>
                <a:off x="0" y="0"/>
                <a:ext cx="898144" cy="898144"/>
              </a:xfrm>
              <a:custGeom>
                <a:avLst/>
                <a:gdLst/>
                <a:ahLst/>
                <a:cxnLst/>
                <a:rect l="l" t="t" r="r" b="b"/>
                <a:pathLst>
                  <a:path w="898144" h="898144">
                    <a:moveTo>
                      <a:pt x="266954" y="0"/>
                    </a:moveTo>
                    <a:lnTo>
                      <a:pt x="898144" y="0"/>
                    </a:lnTo>
                    <a:lnTo>
                      <a:pt x="898144" y="631190"/>
                    </a:lnTo>
                    <a:cubicBezTo>
                      <a:pt x="898144" y="778637"/>
                      <a:pt x="778637" y="898144"/>
                      <a:pt x="631190" y="898144"/>
                    </a:cubicBezTo>
                    <a:lnTo>
                      <a:pt x="0" y="898144"/>
                    </a:lnTo>
                    <a:lnTo>
                      <a:pt x="0" y="266954"/>
                    </a:lnTo>
                    <a:cubicBezTo>
                      <a:pt x="0" y="119507"/>
                      <a:pt x="119507" y="0"/>
                      <a:pt x="266954" y="0"/>
                    </a:cubicBezTo>
                    <a:close/>
                  </a:path>
                </a:pathLst>
              </a:custGeom>
              <a:solidFill>
                <a:srgbClr val="C0504D"/>
              </a:solidFill>
            </p:spPr>
            <p:txBody>
              <a:bodyPr/>
              <a:lstStyle/>
              <a:p>
                <a:endParaRPr lang="en-GB"/>
              </a:p>
            </p:txBody>
          </p:sp>
        </p:grpSp>
        <p:sp>
          <p:nvSpPr>
            <p:cNvPr id="8" name="Freeform 8"/>
            <p:cNvSpPr/>
            <p:nvPr/>
          </p:nvSpPr>
          <p:spPr>
            <a:xfrm>
              <a:off x="237146" y="237148"/>
              <a:ext cx="638474" cy="638474"/>
            </a:xfrm>
            <a:custGeom>
              <a:avLst/>
              <a:gdLst/>
              <a:ahLst/>
              <a:cxnLst/>
              <a:rect l="l" t="t" r="r" b="b"/>
              <a:pathLst>
                <a:path w="638474" h="638474">
                  <a:moveTo>
                    <a:pt x="0" y="0"/>
                  </a:moveTo>
                  <a:lnTo>
                    <a:pt x="638475" y="0"/>
                  </a:lnTo>
                  <a:lnTo>
                    <a:pt x="638475" y="638474"/>
                  </a:lnTo>
                  <a:lnTo>
                    <a:pt x="0" y="6384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9" name="TextBox 9"/>
          <p:cNvSpPr txBox="1"/>
          <p:nvPr/>
        </p:nvSpPr>
        <p:spPr>
          <a:xfrm>
            <a:off x="5680761" y="1786294"/>
            <a:ext cx="1208398" cy="392405"/>
          </a:xfrm>
          <a:prstGeom prst="rect">
            <a:avLst/>
          </a:prstGeom>
        </p:spPr>
        <p:txBody>
          <a:bodyPr lIns="0" tIns="0" rIns="0" bIns="0" rtlCol="0" anchor="t">
            <a:spAutoFit/>
          </a:bodyPr>
          <a:lstStyle/>
          <a:p>
            <a:pPr algn="ctr">
              <a:lnSpc>
                <a:spcPts val="1483"/>
              </a:lnSpc>
            </a:pPr>
            <a:r>
              <a:rPr lang="en-US" sz="1373">
                <a:solidFill>
                  <a:srgbClr val="FFFFFF"/>
                </a:solidFill>
                <a:latin typeface="Calibri (MS)"/>
                <a:ea typeface="Calibri (MS)"/>
                <a:cs typeface="Calibri (MS)"/>
                <a:sym typeface="Calibri (MS)"/>
              </a:rPr>
              <a:t>- School uniform (see website)</a:t>
            </a:r>
          </a:p>
        </p:txBody>
      </p:sp>
      <p:grpSp>
        <p:nvGrpSpPr>
          <p:cNvPr id="10" name="Group 10"/>
          <p:cNvGrpSpPr/>
          <p:nvPr/>
        </p:nvGrpSpPr>
        <p:grpSpPr>
          <a:xfrm>
            <a:off x="4698037" y="2597069"/>
            <a:ext cx="834577" cy="834577"/>
            <a:chOff x="0" y="0"/>
            <a:chExt cx="1112769" cy="1112769"/>
          </a:xfrm>
        </p:grpSpPr>
        <p:grpSp>
          <p:nvGrpSpPr>
            <p:cNvPr id="11" name="Group 11"/>
            <p:cNvGrpSpPr/>
            <p:nvPr/>
          </p:nvGrpSpPr>
          <p:grpSpPr>
            <a:xfrm>
              <a:off x="0" y="0"/>
              <a:ext cx="1112769" cy="1112769"/>
              <a:chOff x="0" y="0"/>
              <a:chExt cx="898224" cy="898224"/>
            </a:xfrm>
          </p:grpSpPr>
          <p:sp>
            <p:nvSpPr>
              <p:cNvPr id="12" name="Freeform 12"/>
              <p:cNvSpPr/>
              <p:nvPr/>
            </p:nvSpPr>
            <p:spPr>
              <a:xfrm>
                <a:off x="0" y="0"/>
                <a:ext cx="898144" cy="898144"/>
              </a:xfrm>
              <a:custGeom>
                <a:avLst/>
                <a:gdLst/>
                <a:ahLst/>
                <a:cxnLst/>
                <a:rect l="l" t="t" r="r" b="b"/>
                <a:pathLst>
                  <a:path w="898144" h="898144">
                    <a:moveTo>
                      <a:pt x="266954" y="0"/>
                    </a:moveTo>
                    <a:lnTo>
                      <a:pt x="898144" y="0"/>
                    </a:lnTo>
                    <a:lnTo>
                      <a:pt x="898144" y="631190"/>
                    </a:lnTo>
                    <a:cubicBezTo>
                      <a:pt x="898144" y="778637"/>
                      <a:pt x="778637" y="898144"/>
                      <a:pt x="631190" y="898144"/>
                    </a:cubicBezTo>
                    <a:lnTo>
                      <a:pt x="0" y="898144"/>
                    </a:lnTo>
                    <a:lnTo>
                      <a:pt x="0" y="266954"/>
                    </a:lnTo>
                    <a:cubicBezTo>
                      <a:pt x="0" y="119507"/>
                      <a:pt x="119507" y="0"/>
                      <a:pt x="266954" y="0"/>
                    </a:cubicBezTo>
                    <a:close/>
                  </a:path>
                </a:pathLst>
              </a:custGeom>
              <a:solidFill>
                <a:srgbClr val="9BBB59"/>
              </a:solidFill>
            </p:spPr>
            <p:txBody>
              <a:bodyPr/>
              <a:lstStyle/>
              <a:p>
                <a:endParaRPr lang="en-GB"/>
              </a:p>
            </p:txBody>
          </p:sp>
        </p:grpSp>
        <p:sp>
          <p:nvSpPr>
            <p:cNvPr id="13" name="Freeform 13"/>
            <p:cNvSpPr/>
            <p:nvPr/>
          </p:nvSpPr>
          <p:spPr>
            <a:xfrm>
              <a:off x="237146" y="237148"/>
              <a:ext cx="638474" cy="638474"/>
            </a:xfrm>
            <a:custGeom>
              <a:avLst/>
              <a:gdLst/>
              <a:ahLst/>
              <a:cxnLst/>
              <a:rect l="l" t="t" r="r" b="b"/>
              <a:pathLst>
                <a:path w="638474" h="638474">
                  <a:moveTo>
                    <a:pt x="0" y="0"/>
                  </a:moveTo>
                  <a:lnTo>
                    <a:pt x="638475" y="0"/>
                  </a:lnTo>
                  <a:lnTo>
                    <a:pt x="638475" y="638474"/>
                  </a:lnTo>
                  <a:lnTo>
                    <a:pt x="0" y="6384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sp>
        <p:nvSpPr>
          <p:cNvPr id="14" name="TextBox 14"/>
          <p:cNvSpPr txBox="1"/>
          <p:nvPr/>
        </p:nvSpPr>
        <p:spPr>
          <a:xfrm>
            <a:off x="5606687" y="2845208"/>
            <a:ext cx="1114534" cy="573380"/>
          </a:xfrm>
          <a:prstGeom prst="rect">
            <a:avLst/>
          </a:prstGeom>
        </p:spPr>
        <p:txBody>
          <a:bodyPr lIns="0" tIns="0" rIns="0" bIns="0" rtlCol="0" anchor="t">
            <a:spAutoFit/>
          </a:bodyPr>
          <a:lstStyle/>
          <a:p>
            <a:pPr algn="ctr">
              <a:lnSpc>
                <a:spcPts val="1483"/>
              </a:lnSpc>
            </a:pPr>
            <a:r>
              <a:rPr lang="en-US" sz="1373">
                <a:solidFill>
                  <a:srgbClr val="FFFFFF"/>
                </a:solidFill>
                <a:latin typeface="Calibri (MS)"/>
                <a:ea typeface="Calibri (MS)"/>
                <a:cs typeface="Calibri (MS)"/>
                <a:sym typeface="Calibri (MS)"/>
              </a:rPr>
              <a:t>- PE kit on Wednesdays and Fridays</a:t>
            </a:r>
          </a:p>
        </p:txBody>
      </p:sp>
      <p:grpSp>
        <p:nvGrpSpPr>
          <p:cNvPr id="15" name="Group 15"/>
          <p:cNvGrpSpPr/>
          <p:nvPr/>
        </p:nvGrpSpPr>
        <p:grpSpPr>
          <a:xfrm>
            <a:off x="4698037" y="3633086"/>
            <a:ext cx="834577" cy="834577"/>
            <a:chOff x="0" y="0"/>
            <a:chExt cx="1112769" cy="1112769"/>
          </a:xfrm>
        </p:grpSpPr>
        <p:grpSp>
          <p:nvGrpSpPr>
            <p:cNvPr id="16" name="Group 16"/>
            <p:cNvGrpSpPr/>
            <p:nvPr/>
          </p:nvGrpSpPr>
          <p:grpSpPr>
            <a:xfrm>
              <a:off x="0" y="0"/>
              <a:ext cx="1112769" cy="1112769"/>
              <a:chOff x="0" y="0"/>
              <a:chExt cx="898224" cy="898224"/>
            </a:xfrm>
          </p:grpSpPr>
          <p:sp>
            <p:nvSpPr>
              <p:cNvPr id="17" name="Freeform 17"/>
              <p:cNvSpPr/>
              <p:nvPr/>
            </p:nvSpPr>
            <p:spPr>
              <a:xfrm>
                <a:off x="0" y="0"/>
                <a:ext cx="898144" cy="898144"/>
              </a:xfrm>
              <a:custGeom>
                <a:avLst/>
                <a:gdLst/>
                <a:ahLst/>
                <a:cxnLst/>
                <a:rect l="l" t="t" r="r" b="b"/>
                <a:pathLst>
                  <a:path w="898144" h="898144">
                    <a:moveTo>
                      <a:pt x="266954" y="0"/>
                    </a:moveTo>
                    <a:lnTo>
                      <a:pt x="898144" y="0"/>
                    </a:lnTo>
                    <a:lnTo>
                      <a:pt x="898144" y="631190"/>
                    </a:lnTo>
                    <a:cubicBezTo>
                      <a:pt x="898144" y="778637"/>
                      <a:pt x="778637" y="898144"/>
                      <a:pt x="631190" y="898144"/>
                    </a:cubicBezTo>
                    <a:lnTo>
                      <a:pt x="0" y="898144"/>
                    </a:lnTo>
                    <a:lnTo>
                      <a:pt x="0" y="266954"/>
                    </a:lnTo>
                    <a:cubicBezTo>
                      <a:pt x="0" y="119507"/>
                      <a:pt x="119507" y="0"/>
                      <a:pt x="266954" y="0"/>
                    </a:cubicBezTo>
                    <a:close/>
                  </a:path>
                </a:pathLst>
              </a:custGeom>
              <a:solidFill>
                <a:srgbClr val="8064A2"/>
              </a:solidFill>
            </p:spPr>
            <p:txBody>
              <a:bodyPr/>
              <a:lstStyle/>
              <a:p>
                <a:endParaRPr lang="en-GB"/>
              </a:p>
            </p:txBody>
          </p:sp>
        </p:grpSp>
        <p:sp>
          <p:nvSpPr>
            <p:cNvPr id="18" name="Freeform 18"/>
            <p:cNvSpPr/>
            <p:nvPr/>
          </p:nvSpPr>
          <p:spPr>
            <a:xfrm>
              <a:off x="237148" y="237148"/>
              <a:ext cx="638474" cy="638474"/>
            </a:xfrm>
            <a:custGeom>
              <a:avLst/>
              <a:gdLst/>
              <a:ahLst/>
              <a:cxnLst/>
              <a:rect l="l" t="t" r="r" b="b"/>
              <a:pathLst>
                <a:path w="638474" h="638474">
                  <a:moveTo>
                    <a:pt x="0" y="0"/>
                  </a:moveTo>
                  <a:lnTo>
                    <a:pt x="638474" y="0"/>
                  </a:lnTo>
                  <a:lnTo>
                    <a:pt x="638474" y="638474"/>
                  </a:lnTo>
                  <a:lnTo>
                    <a:pt x="0" y="6384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9" name="TextBox 19"/>
          <p:cNvSpPr txBox="1"/>
          <p:nvPr/>
        </p:nvSpPr>
        <p:spPr>
          <a:xfrm>
            <a:off x="5606687" y="3869501"/>
            <a:ext cx="1114534" cy="392405"/>
          </a:xfrm>
          <a:prstGeom prst="rect">
            <a:avLst/>
          </a:prstGeom>
        </p:spPr>
        <p:txBody>
          <a:bodyPr lIns="0" tIns="0" rIns="0" bIns="0" rtlCol="0" anchor="t">
            <a:spAutoFit/>
          </a:bodyPr>
          <a:lstStyle/>
          <a:p>
            <a:pPr algn="ctr">
              <a:lnSpc>
                <a:spcPts val="1483"/>
              </a:lnSpc>
            </a:pPr>
            <a:r>
              <a:rPr lang="en-US" sz="1373">
                <a:solidFill>
                  <a:srgbClr val="FFFFFF"/>
                </a:solidFill>
                <a:latin typeface="Calibri (MS)"/>
                <a:ea typeface="Calibri (MS)"/>
                <a:cs typeface="Calibri (MS)"/>
                <a:sym typeface="Calibri (MS)"/>
              </a:rPr>
              <a:t>-Wellies (to stay in school)</a:t>
            </a:r>
          </a:p>
        </p:txBody>
      </p:sp>
      <p:grpSp>
        <p:nvGrpSpPr>
          <p:cNvPr id="20" name="Group 20"/>
          <p:cNvGrpSpPr/>
          <p:nvPr/>
        </p:nvGrpSpPr>
        <p:grpSpPr>
          <a:xfrm>
            <a:off x="4698037" y="4667687"/>
            <a:ext cx="834577" cy="834577"/>
            <a:chOff x="0" y="0"/>
            <a:chExt cx="1112769" cy="1112769"/>
          </a:xfrm>
        </p:grpSpPr>
        <p:grpSp>
          <p:nvGrpSpPr>
            <p:cNvPr id="21" name="Group 21"/>
            <p:cNvGrpSpPr/>
            <p:nvPr/>
          </p:nvGrpSpPr>
          <p:grpSpPr>
            <a:xfrm>
              <a:off x="0" y="0"/>
              <a:ext cx="1112769" cy="1112769"/>
              <a:chOff x="0" y="0"/>
              <a:chExt cx="898224" cy="898224"/>
            </a:xfrm>
          </p:grpSpPr>
          <p:sp>
            <p:nvSpPr>
              <p:cNvPr id="22" name="Freeform 22"/>
              <p:cNvSpPr/>
              <p:nvPr/>
            </p:nvSpPr>
            <p:spPr>
              <a:xfrm>
                <a:off x="0" y="0"/>
                <a:ext cx="898144" cy="898144"/>
              </a:xfrm>
              <a:custGeom>
                <a:avLst/>
                <a:gdLst/>
                <a:ahLst/>
                <a:cxnLst/>
                <a:rect l="l" t="t" r="r" b="b"/>
                <a:pathLst>
                  <a:path w="898144" h="898144">
                    <a:moveTo>
                      <a:pt x="266954" y="0"/>
                    </a:moveTo>
                    <a:lnTo>
                      <a:pt x="898144" y="0"/>
                    </a:lnTo>
                    <a:lnTo>
                      <a:pt x="898144" y="631190"/>
                    </a:lnTo>
                    <a:cubicBezTo>
                      <a:pt x="898144" y="778637"/>
                      <a:pt x="778637" y="898144"/>
                      <a:pt x="631190" y="898144"/>
                    </a:cubicBezTo>
                    <a:lnTo>
                      <a:pt x="0" y="898144"/>
                    </a:lnTo>
                    <a:lnTo>
                      <a:pt x="0" y="266954"/>
                    </a:lnTo>
                    <a:cubicBezTo>
                      <a:pt x="0" y="119507"/>
                      <a:pt x="119507" y="0"/>
                      <a:pt x="266954" y="0"/>
                    </a:cubicBezTo>
                    <a:close/>
                  </a:path>
                </a:pathLst>
              </a:custGeom>
              <a:solidFill>
                <a:srgbClr val="4BACC6"/>
              </a:solidFill>
            </p:spPr>
            <p:txBody>
              <a:bodyPr/>
              <a:lstStyle/>
              <a:p>
                <a:endParaRPr lang="en-GB"/>
              </a:p>
            </p:txBody>
          </p:sp>
        </p:grpSp>
        <p:sp>
          <p:nvSpPr>
            <p:cNvPr id="23" name="Freeform 23"/>
            <p:cNvSpPr/>
            <p:nvPr/>
          </p:nvSpPr>
          <p:spPr>
            <a:xfrm>
              <a:off x="237148" y="237148"/>
              <a:ext cx="638474" cy="638474"/>
            </a:xfrm>
            <a:custGeom>
              <a:avLst/>
              <a:gdLst/>
              <a:ahLst/>
              <a:cxnLst/>
              <a:rect l="l" t="t" r="r" b="b"/>
              <a:pathLst>
                <a:path w="638474" h="638474">
                  <a:moveTo>
                    <a:pt x="0" y="0"/>
                  </a:moveTo>
                  <a:lnTo>
                    <a:pt x="638474" y="0"/>
                  </a:lnTo>
                  <a:lnTo>
                    <a:pt x="638474" y="638474"/>
                  </a:lnTo>
                  <a:lnTo>
                    <a:pt x="0" y="6384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sp>
        <p:nvSpPr>
          <p:cNvPr id="24" name="TextBox 24"/>
          <p:cNvSpPr txBox="1"/>
          <p:nvPr/>
        </p:nvSpPr>
        <p:spPr>
          <a:xfrm>
            <a:off x="5606687" y="4797376"/>
            <a:ext cx="1114534" cy="392405"/>
          </a:xfrm>
          <a:prstGeom prst="rect">
            <a:avLst/>
          </a:prstGeom>
        </p:spPr>
        <p:txBody>
          <a:bodyPr lIns="0" tIns="0" rIns="0" bIns="0" rtlCol="0" anchor="t">
            <a:spAutoFit/>
          </a:bodyPr>
          <a:lstStyle/>
          <a:p>
            <a:pPr algn="ctr">
              <a:lnSpc>
                <a:spcPts val="1483"/>
              </a:lnSpc>
            </a:pPr>
            <a:r>
              <a:rPr lang="en-US" sz="1373">
                <a:solidFill>
                  <a:srgbClr val="FFFFFF"/>
                </a:solidFill>
                <a:latin typeface="Calibri (MS)"/>
                <a:ea typeface="Calibri (MS)"/>
                <a:cs typeface="Calibri (MS)"/>
                <a:sym typeface="Calibri (MS)"/>
              </a:rPr>
              <a:t>- Water bottle and book bag</a:t>
            </a:r>
          </a:p>
        </p:txBody>
      </p:sp>
      <p:grpSp>
        <p:nvGrpSpPr>
          <p:cNvPr id="25" name="Group 25"/>
          <p:cNvGrpSpPr/>
          <p:nvPr/>
        </p:nvGrpSpPr>
        <p:grpSpPr>
          <a:xfrm>
            <a:off x="4698037" y="5702289"/>
            <a:ext cx="834577" cy="834577"/>
            <a:chOff x="0" y="0"/>
            <a:chExt cx="1112769" cy="1112769"/>
          </a:xfrm>
        </p:grpSpPr>
        <p:grpSp>
          <p:nvGrpSpPr>
            <p:cNvPr id="26" name="Group 26"/>
            <p:cNvGrpSpPr/>
            <p:nvPr/>
          </p:nvGrpSpPr>
          <p:grpSpPr>
            <a:xfrm>
              <a:off x="0" y="0"/>
              <a:ext cx="1112769" cy="1112769"/>
              <a:chOff x="0" y="0"/>
              <a:chExt cx="898224" cy="898224"/>
            </a:xfrm>
          </p:grpSpPr>
          <p:sp>
            <p:nvSpPr>
              <p:cNvPr id="27" name="Freeform 27"/>
              <p:cNvSpPr/>
              <p:nvPr/>
            </p:nvSpPr>
            <p:spPr>
              <a:xfrm>
                <a:off x="0" y="0"/>
                <a:ext cx="898144" cy="898144"/>
              </a:xfrm>
              <a:custGeom>
                <a:avLst/>
                <a:gdLst/>
                <a:ahLst/>
                <a:cxnLst/>
                <a:rect l="l" t="t" r="r" b="b"/>
                <a:pathLst>
                  <a:path w="898144" h="898144">
                    <a:moveTo>
                      <a:pt x="266954" y="0"/>
                    </a:moveTo>
                    <a:lnTo>
                      <a:pt x="898144" y="0"/>
                    </a:lnTo>
                    <a:lnTo>
                      <a:pt x="898144" y="631190"/>
                    </a:lnTo>
                    <a:cubicBezTo>
                      <a:pt x="898144" y="778637"/>
                      <a:pt x="778637" y="898144"/>
                      <a:pt x="631190" y="898144"/>
                    </a:cubicBezTo>
                    <a:lnTo>
                      <a:pt x="0" y="898144"/>
                    </a:lnTo>
                    <a:lnTo>
                      <a:pt x="0" y="266954"/>
                    </a:lnTo>
                    <a:cubicBezTo>
                      <a:pt x="0" y="119507"/>
                      <a:pt x="119507" y="0"/>
                      <a:pt x="266954" y="0"/>
                    </a:cubicBezTo>
                    <a:close/>
                  </a:path>
                </a:pathLst>
              </a:custGeom>
              <a:solidFill>
                <a:srgbClr val="F79646"/>
              </a:solidFill>
            </p:spPr>
            <p:txBody>
              <a:bodyPr/>
              <a:lstStyle/>
              <a:p>
                <a:endParaRPr lang="en-GB"/>
              </a:p>
            </p:txBody>
          </p:sp>
        </p:grpSp>
        <p:sp>
          <p:nvSpPr>
            <p:cNvPr id="28" name="Freeform 28"/>
            <p:cNvSpPr/>
            <p:nvPr/>
          </p:nvSpPr>
          <p:spPr>
            <a:xfrm>
              <a:off x="220374" y="237147"/>
              <a:ext cx="638474" cy="638474"/>
            </a:xfrm>
            <a:custGeom>
              <a:avLst/>
              <a:gdLst/>
              <a:ahLst/>
              <a:cxnLst/>
              <a:rect l="l" t="t" r="r" b="b"/>
              <a:pathLst>
                <a:path w="638474" h="638474">
                  <a:moveTo>
                    <a:pt x="0" y="0"/>
                  </a:moveTo>
                  <a:lnTo>
                    <a:pt x="638474" y="0"/>
                  </a:lnTo>
                  <a:lnTo>
                    <a:pt x="638474" y="638475"/>
                  </a:lnTo>
                  <a:lnTo>
                    <a:pt x="0" y="6384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sp>
        <p:nvSpPr>
          <p:cNvPr id="29" name="TextBox 29"/>
          <p:cNvSpPr txBox="1"/>
          <p:nvPr/>
        </p:nvSpPr>
        <p:spPr>
          <a:xfrm>
            <a:off x="5606687" y="5783359"/>
            <a:ext cx="1114534" cy="573380"/>
          </a:xfrm>
          <a:prstGeom prst="rect">
            <a:avLst/>
          </a:prstGeom>
        </p:spPr>
        <p:txBody>
          <a:bodyPr lIns="0" tIns="0" rIns="0" bIns="0" rtlCol="0" anchor="t">
            <a:spAutoFit/>
          </a:bodyPr>
          <a:lstStyle/>
          <a:p>
            <a:pPr algn="ctr">
              <a:lnSpc>
                <a:spcPts val="1483"/>
              </a:lnSpc>
            </a:pPr>
            <a:r>
              <a:rPr lang="en-US" sz="1373">
                <a:solidFill>
                  <a:srgbClr val="FFFFFF"/>
                </a:solidFill>
                <a:latin typeface="Calibri (MS)"/>
                <a:ea typeface="Calibri (MS)"/>
                <a:cs typeface="Calibri (MS)"/>
                <a:sym typeface="Calibri (MS)"/>
              </a:rPr>
              <a:t>- Spare clothes in a labelled bag</a:t>
            </a:r>
          </a:p>
        </p:txBody>
      </p:sp>
      <p:grpSp>
        <p:nvGrpSpPr>
          <p:cNvPr id="30" name="Group 30"/>
          <p:cNvGrpSpPr/>
          <p:nvPr/>
        </p:nvGrpSpPr>
        <p:grpSpPr>
          <a:xfrm>
            <a:off x="175234" y="1532095"/>
            <a:ext cx="4175958" cy="2518279"/>
            <a:chOff x="0" y="0"/>
            <a:chExt cx="4749491" cy="2864144"/>
          </a:xfrm>
        </p:grpSpPr>
        <p:sp>
          <p:nvSpPr>
            <p:cNvPr id="31" name="Freeform 31"/>
            <p:cNvSpPr/>
            <p:nvPr/>
          </p:nvSpPr>
          <p:spPr>
            <a:xfrm>
              <a:off x="18034" y="18034"/>
              <a:ext cx="4713351" cy="2828036"/>
            </a:xfrm>
            <a:custGeom>
              <a:avLst/>
              <a:gdLst/>
              <a:ahLst/>
              <a:cxnLst/>
              <a:rect l="l" t="t" r="r" b="b"/>
              <a:pathLst>
                <a:path w="4713351" h="2828036">
                  <a:moveTo>
                    <a:pt x="0" y="0"/>
                  </a:moveTo>
                  <a:lnTo>
                    <a:pt x="4713351" y="0"/>
                  </a:lnTo>
                  <a:lnTo>
                    <a:pt x="4713351" y="2828036"/>
                  </a:lnTo>
                  <a:lnTo>
                    <a:pt x="0" y="2828036"/>
                  </a:lnTo>
                  <a:close/>
                </a:path>
              </a:pathLst>
            </a:custGeom>
            <a:solidFill>
              <a:srgbClr val="419237"/>
            </a:solidFill>
          </p:spPr>
          <p:txBody>
            <a:bodyPr/>
            <a:lstStyle/>
            <a:p>
              <a:endParaRPr lang="en-GB"/>
            </a:p>
          </p:txBody>
        </p:sp>
        <p:sp>
          <p:nvSpPr>
            <p:cNvPr id="32" name="Freeform 32"/>
            <p:cNvSpPr/>
            <p:nvPr/>
          </p:nvSpPr>
          <p:spPr>
            <a:xfrm>
              <a:off x="0" y="0"/>
              <a:ext cx="4749419" cy="2864104"/>
            </a:xfrm>
            <a:custGeom>
              <a:avLst/>
              <a:gdLst/>
              <a:ahLst/>
              <a:cxnLst/>
              <a:rect l="l" t="t" r="r" b="b"/>
              <a:pathLst>
                <a:path w="4749419" h="2864104">
                  <a:moveTo>
                    <a:pt x="18034" y="0"/>
                  </a:moveTo>
                  <a:lnTo>
                    <a:pt x="4731385" y="0"/>
                  </a:lnTo>
                  <a:cubicBezTo>
                    <a:pt x="4741418" y="0"/>
                    <a:pt x="4749419" y="8128"/>
                    <a:pt x="4749419" y="18034"/>
                  </a:cubicBezTo>
                  <a:lnTo>
                    <a:pt x="4749419" y="2846070"/>
                  </a:lnTo>
                  <a:cubicBezTo>
                    <a:pt x="4749419" y="2856103"/>
                    <a:pt x="4741291" y="2864104"/>
                    <a:pt x="4731385" y="2864104"/>
                  </a:cubicBezTo>
                  <a:lnTo>
                    <a:pt x="18034" y="2864104"/>
                  </a:lnTo>
                  <a:cubicBezTo>
                    <a:pt x="8001" y="2864104"/>
                    <a:pt x="0" y="2855976"/>
                    <a:pt x="0" y="2846070"/>
                  </a:cubicBezTo>
                  <a:lnTo>
                    <a:pt x="0" y="18034"/>
                  </a:lnTo>
                  <a:cubicBezTo>
                    <a:pt x="0" y="8128"/>
                    <a:pt x="8128" y="0"/>
                    <a:pt x="18034" y="0"/>
                  </a:cubicBezTo>
                  <a:moveTo>
                    <a:pt x="18034" y="36068"/>
                  </a:moveTo>
                  <a:lnTo>
                    <a:pt x="18034" y="18034"/>
                  </a:lnTo>
                  <a:lnTo>
                    <a:pt x="36068" y="18034"/>
                  </a:lnTo>
                  <a:lnTo>
                    <a:pt x="36068" y="2846070"/>
                  </a:lnTo>
                  <a:lnTo>
                    <a:pt x="18034" y="2846070"/>
                  </a:lnTo>
                  <a:lnTo>
                    <a:pt x="18034" y="2828036"/>
                  </a:lnTo>
                  <a:lnTo>
                    <a:pt x="4731385" y="2828036"/>
                  </a:lnTo>
                  <a:lnTo>
                    <a:pt x="4731385" y="2846070"/>
                  </a:lnTo>
                  <a:lnTo>
                    <a:pt x="4713351" y="2846070"/>
                  </a:lnTo>
                  <a:lnTo>
                    <a:pt x="4713351" y="18034"/>
                  </a:lnTo>
                  <a:lnTo>
                    <a:pt x="4731385" y="18034"/>
                  </a:lnTo>
                  <a:lnTo>
                    <a:pt x="4731385" y="36068"/>
                  </a:lnTo>
                  <a:lnTo>
                    <a:pt x="18034" y="36068"/>
                  </a:lnTo>
                  <a:close/>
                </a:path>
              </a:pathLst>
            </a:custGeom>
            <a:solidFill>
              <a:srgbClr val="FFFFFF"/>
            </a:solidFill>
          </p:spPr>
          <p:txBody>
            <a:bodyPr/>
            <a:lstStyle/>
            <a:p>
              <a:endParaRPr lang="en-GB"/>
            </a:p>
          </p:txBody>
        </p:sp>
      </p:grpSp>
      <p:sp>
        <p:nvSpPr>
          <p:cNvPr id="33" name="TextBox 33"/>
          <p:cNvSpPr txBox="1"/>
          <p:nvPr/>
        </p:nvSpPr>
        <p:spPr>
          <a:xfrm>
            <a:off x="247624" y="1594960"/>
            <a:ext cx="3768274" cy="2440305"/>
          </a:xfrm>
          <a:prstGeom prst="rect">
            <a:avLst/>
          </a:prstGeom>
        </p:spPr>
        <p:txBody>
          <a:bodyPr lIns="0" tIns="0" rIns="0" bIns="0" rtlCol="0" anchor="t">
            <a:spAutoFit/>
          </a:bodyPr>
          <a:lstStyle/>
          <a:p>
            <a:pPr algn="ctr">
              <a:lnSpc>
                <a:spcPts val="2160"/>
              </a:lnSpc>
            </a:pPr>
            <a:r>
              <a:rPr lang="en-US" sz="2000">
                <a:solidFill>
                  <a:srgbClr val="FFFFFF"/>
                </a:solidFill>
                <a:latin typeface="Calibri (MS)"/>
                <a:ea typeface="Calibri (MS)"/>
                <a:cs typeface="Calibri (MS)"/>
                <a:sym typeface="Calibri (MS)"/>
              </a:rPr>
              <a:t>Our uniform consists of:</a:t>
            </a:r>
          </a:p>
          <a:p>
            <a:pPr marL="257387" lvl="2" indent="-85796" algn="ctr">
              <a:lnSpc>
                <a:spcPts val="2160"/>
              </a:lnSpc>
              <a:buFont typeface="Arial"/>
              <a:buChar char="⚬"/>
            </a:pPr>
            <a:r>
              <a:rPr lang="en-US" sz="2000">
                <a:solidFill>
                  <a:srgbClr val="FFFFFF"/>
                </a:solidFill>
                <a:latin typeface="Calibri (MS)"/>
                <a:ea typeface="Calibri (MS)"/>
                <a:cs typeface="Calibri (MS)"/>
                <a:sym typeface="Calibri (MS)"/>
              </a:rPr>
              <a:t>Black or grey trousers, skirt or dress</a:t>
            </a:r>
          </a:p>
          <a:p>
            <a:pPr marL="257387" lvl="2" indent="-85796" algn="ctr">
              <a:lnSpc>
                <a:spcPts val="2160"/>
              </a:lnSpc>
              <a:buFont typeface="Arial"/>
              <a:buChar char="⚬"/>
            </a:pPr>
            <a:r>
              <a:rPr lang="en-US" sz="2000">
                <a:solidFill>
                  <a:srgbClr val="FFFFFF"/>
                </a:solidFill>
                <a:latin typeface="Calibri (MS)"/>
                <a:ea typeface="Calibri (MS)"/>
                <a:cs typeface="Calibri (MS)"/>
                <a:sym typeface="Calibri (MS)"/>
              </a:rPr>
              <a:t>White polo shirt</a:t>
            </a:r>
          </a:p>
          <a:p>
            <a:pPr marL="257387" lvl="2" indent="-85796" algn="ctr">
              <a:lnSpc>
                <a:spcPts val="2160"/>
              </a:lnSpc>
              <a:buFont typeface="Arial"/>
              <a:buChar char="⚬"/>
            </a:pPr>
            <a:r>
              <a:rPr lang="en-US" sz="2000">
                <a:solidFill>
                  <a:srgbClr val="FFFFFF"/>
                </a:solidFill>
                <a:latin typeface="Calibri (MS)"/>
                <a:ea typeface="Calibri (MS)"/>
                <a:cs typeface="Calibri (MS)"/>
                <a:sym typeface="Calibri (MS)"/>
              </a:rPr>
              <a:t>Green gingham dress</a:t>
            </a:r>
          </a:p>
          <a:p>
            <a:pPr marL="257387" lvl="2" indent="-85796" algn="ctr">
              <a:lnSpc>
                <a:spcPts val="2160"/>
              </a:lnSpc>
              <a:buFont typeface="Arial"/>
              <a:buChar char="⚬"/>
            </a:pPr>
            <a:r>
              <a:rPr lang="en-US" sz="2000">
                <a:solidFill>
                  <a:srgbClr val="FFFFFF"/>
                </a:solidFill>
                <a:latin typeface="Calibri (MS)"/>
                <a:ea typeface="Calibri (MS)"/>
                <a:cs typeface="Calibri (MS)"/>
                <a:sym typeface="Calibri (MS)"/>
              </a:rPr>
              <a:t>Emerald green jumper or cardigan, preferably with the school logo</a:t>
            </a:r>
          </a:p>
          <a:p>
            <a:pPr marL="257387" lvl="2" indent="-85796" algn="ctr">
              <a:lnSpc>
                <a:spcPts val="2160"/>
              </a:lnSpc>
              <a:buFont typeface="Arial"/>
              <a:buChar char="⚬"/>
            </a:pPr>
            <a:r>
              <a:rPr lang="en-US" sz="2000">
                <a:solidFill>
                  <a:srgbClr val="FFFFFF"/>
                </a:solidFill>
                <a:latin typeface="Calibri (MS)"/>
                <a:ea typeface="Calibri (MS)"/>
                <a:cs typeface="Calibri (MS)"/>
                <a:sym typeface="Calibri (MS)"/>
              </a:rPr>
              <a:t>Black shoes</a:t>
            </a:r>
          </a:p>
        </p:txBody>
      </p:sp>
      <p:grpSp>
        <p:nvGrpSpPr>
          <p:cNvPr id="34" name="Group 34"/>
          <p:cNvGrpSpPr/>
          <p:nvPr/>
        </p:nvGrpSpPr>
        <p:grpSpPr>
          <a:xfrm>
            <a:off x="175234" y="4352078"/>
            <a:ext cx="4175958" cy="2518279"/>
            <a:chOff x="0" y="0"/>
            <a:chExt cx="4749491" cy="2864144"/>
          </a:xfrm>
        </p:grpSpPr>
        <p:sp>
          <p:nvSpPr>
            <p:cNvPr id="35" name="Freeform 35"/>
            <p:cNvSpPr/>
            <p:nvPr/>
          </p:nvSpPr>
          <p:spPr>
            <a:xfrm>
              <a:off x="18034" y="18034"/>
              <a:ext cx="4713351" cy="2828036"/>
            </a:xfrm>
            <a:custGeom>
              <a:avLst/>
              <a:gdLst/>
              <a:ahLst/>
              <a:cxnLst/>
              <a:rect l="l" t="t" r="r" b="b"/>
              <a:pathLst>
                <a:path w="4713351" h="2828036">
                  <a:moveTo>
                    <a:pt x="0" y="0"/>
                  </a:moveTo>
                  <a:lnTo>
                    <a:pt x="4713351" y="0"/>
                  </a:lnTo>
                  <a:lnTo>
                    <a:pt x="4713351" y="2828036"/>
                  </a:lnTo>
                  <a:lnTo>
                    <a:pt x="0" y="2828036"/>
                  </a:lnTo>
                  <a:close/>
                </a:path>
              </a:pathLst>
            </a:custGeom>
            <a:solidFill>
              <a:srgbClr val="419237"/>
            </a:solidFill>
          </p:spPr>
          <p:txBody>
            <a:bodyPr/>
            <a:lstStyle/>
            <a:p>
              <a:endParaRPr lang="en-GB"/>
            </a:p>
          </p:txBody>
        </p:sp>
        <p:sp>
          <p:nvSpPr>
            <p:cNvPr id="36" name="Freeform 36"/>
            <p:cNvSpPr/>
            <p:nvPr/>
          </p:nvSpPr>
          <p:spPr>
            <a:xfrm>
              <a:off x="0" y="0"/>
              <a:ext cx="4749419" cy="2864104"/>
            </a:xfrm>
            <a:custGeom>
              <a:avLst/>
              <a:gdLst/>
              <a:ahLst/>
              <a:cxnLst/>
              <a:rect l="l" t="t" r="r" b="b"/>
              <a:pathLst>
                <a:path w="4749419" h="2864104">
                  <a:moveTo>
                    <a:pt x="18034" y="0"/>
                  </a:moveTo>
                  <a:lnTo>
                    <a:pt x="4731385" y="0"/>
                  </a:lnTo>
                  <a:cubicBezTo>
                    <a:pt x="4741418" y="0"/>
                    <a:pt x="4749419" y="8128"/>
                    <a:pt x="4749419" y="18034"/>
                  </a:cubicBezTo>
                  <a:lnTo>
                    <a:pt x="4749419" y="2846070"/>
                  </a:lnTo>
                  <a:cubicBezTo>
                    <a:pt x="4749419" y="2856103"/>
                    <a:pt x="4741291" y="2864104"/>
                    <a:pt x="4731385" y="2864104"/>
                  </a:cubicBezTo>
                  <a:lnTo>
                    <a:pt x="18034" y="2864104"/>
                  </a:lnTo>
                  <a:cubicBezTo>
                    <a:pt x="8001" y="2864104"/>
                    <a:pt x="0" y="2855976"/>
                    <a:pt x="0" y="2846070"/>
                  </a:cubicBezTo>
                  <a:lnTo>
                    <a:pt x="0" y="18034"/>
                  </a:lnTo>
                  <a:cubicBezTo>
                    <a:pt x="0" y="8128"/>
                    <a:pt x="8128" y="0"/>
                    <a:pt x="18034" y="0"/>
                  </a:cubicBezTo>
                  <a:moveTo>
                    <a:pt x="18034" y="36068"/>
                  </a:moveTo>
                  <a:lnTo>
                    <a:pt x="18034" y="18034"/>
                  </a:lnTo>
                  <a:lnTo>
                    <a:pt x="36068" y="18034"/>
                  </a:lnTo>
                  <a:lnTo>
                    <a:pt x="36068" y="2846070"/>
                  </a:lnTo>
                  <a:lnTo>
                    <a:pt x="18034" y="2846070"/>
                  </a:lnTo>
                  <a:lnTo>
                    <a:pt x="18034" y="2828036"/>
                  </a:lnTo>
                  <a:lnTo>
                    <a:pt x="4731385" y="2828036"/>
                  </a:lnTo>
                  <a:lnTo>
                    <a:pt x="4731385" y="2846070"/>
                  </a:lnTo>
                  <a:lnTo>
                    <a:pt x="4713351" y="2846070"/>
                  </a:lnTo>
                  <a:lnTo>
                    <a:pt x="4713351" y="18034"/>
                  </a:lnTo>
                  <a:lnTo>
                    <a:pt x="4731385" y="18034"/>
                  </a:lnTo>
                  <a:lnTo>
                    <a:pt x="4731385" y="36068"/>
                  </a:lnTo>
                  <a:lnTo>
                    <a:pt x="18034" y="36068"/>
                  </a:lnTo>
                  <a:close/>
                </a:path>
              </a:pathLst>
            </a:custGeom>
            <a:solidFill>
              <a:srgbClr val="FFFFFF"/>
            </a:solidFill>
          </p:spPr>
          <p:txBody>
            <a:bodyPr/>
            <a:lstStyle/>
            <a:p>
              <a:endParaRPr lang="en-GB"/>
            </a:p>
          </p:txBody>
        </p:sp>
      </p:grpSp>
      <p:sp>
        <p:nvSpPr>
          <p:cNvPr id="37" name="TextBox 37"/>
          <p:cNvSpPr txBox="1"/>
          <p:nvPr/>
        </p:nvSpPr>
        <p:spPr>
          <a:xfrm>
            <a:off x="559743" y="4390031"/>
            <a:ext cx="3675230" cy="2337339"/>
          </a:xfrm>
          <a:prstGeom prst="rect">
            <a:avLst/>
          </a:prstGeom>
        </p:spPr>
        <p:txBody>
          <a:bodyPr lIns="0" tIns="0" rIns="0" bIns="0" rtlCol="0" anchor="t">
            <a:spAutoFit/>
          </a:bodyPr>
          <a:lstStyle/>
          <a:p>
            <a:pPr algn="ctr">
              <a:lnSpc>
                <a:spcPts val="2702"/>
              </a:lnSpc>
            </a:pPr>
            <a:r>
              <a:rPr lang="en-US" sz="2502">
                <a:solidFill>
                  <a:srgbClr val="FFFFFF"/>
                </a:solidFill>
                <a:latin typeface="Calibri (MS)"/>
                <a:ea typeface="Calibri (MS)"/>
                <a:cs typeface="Calibri (MS)"/>
                <a:sym typeface="Calibri (MS)"/>
              </a:rPr>
              <a:t>PE Kit:</a:t>
            </a:r>
          </a:p>
          <a:p>
            <a:pPr marL="262970" lvl="2" indent="-87657" algn="ctr">
              <a:lnSpc>
                <a:spcPts val="2206"/>
              </a:lnSpc>
              <a:buFont typeface="Arial"/>
              <a:buChar char="⚬"/>
            </a:pPr>
            <a:r>
              <a:rPr lang="en-US" sz="2043">
                <a:solidFill>
                  <a:srgbClr val="FFFFFF"/>
                </a:solidFill>
                <a:latin typeface="Calibri (MS)"/>
                <a:ea typeface="Calibri (MS)"/>
                <a:cs typeface="Calibri (MS)"/>
                <a:sym typeface="Calibri (MS)"/>
              </a:rPr>
              <a:t>Navy or black shorts</a:t>
            </a:r>
          </a:p>
          <a:p>
            <a:pPr marL="262970" lvl="2" indent="-87657" algn="ctr">
              <a:lnSpc>
                <a:spcPts val="2206"/>
              </a:lnSpc>
              <a:buFont typeface="Arial"/>
              <a:buChar char="⚬"/>
            </a:pPr>
            <a:r>
              <a:rPr lang="en-US" sz="2043">
                <a:solidFill>
                  <a:srgbClr val="FFFFFF"/>
                </a:solidFill>
                <a:latin typeface="Calibri (MS)"/>
                <a:ea typeface="Calibri (MS)"/>
                <a:cs typeface="Calibri (MS)"/>
                <a:sym typeface="Calibri (MS)"/>
              </a:rPr>
              <a:t>White t-shirt</a:t>
            </a:r>
          </a:p>
          <a:p>
            <a:pPr marL="262970" lvl="2" indent="-87657" algn="ctr">
              <a:lnSpc>
                <a:spcPts val="2206"/>
              </a:lnSpc>
              <a:buFont typeface="Arial"/>
              <a:buChar char="⚬"/>
            </a:pPr>
            <a:r>
              <a:rPr lang="en-US" sz="2043">
                <a:solidFill>
                  <a:srgbClr val="FFFFFF"/>
                </a:solidFill>
                <a:latin typeface="Calibri (MS)"/>
                <a:ea typeface="Calibri (MS)"/>
                <a:cs typeface="Calibri (MS)"/>
                <a:sym typeface="Calibri (MS)"/>
              </a:rPr>
              <a:t>Pumps or soft trainers for indoors</a:t>
            </a:r>
          </a:p>
          <a:p>
            <a:pPr marL="262970" lvl="2" indent="-87657" algn="ctr">
              <a:lnSpc>
                <a:spcPts val="2206"/>
              </a:lnSpc>
              <a:buFont typeface="Arial"/>
              <a:buChar char="⚬"/>
            </a:pPr>
            <a:r>
              <a:rPr lang="en-US" sz="2043">
                <a:solidFill>
                  <a:srgbClr val="FFFFFF"/>
                </a:solidFill>
                <a:latin typeface="Calibri (MS)"/>
                <a:ea typeface="Calibri (MS)"/>
                <a:cs typeface="Calibri (MS)"/>
                <a:sym typeface="Calibri (MS)"/>
              </a:rPr>
              <a:t>We have PE on a Wednesday  and Friday- children come in PE kit</a:t>
            </a:r>
          </a:p>
        </p:txBody>
      </p:sp>
      <p:sp>
        <p:nvSpPr>
          <p:cNvPr id="38" name="Freeform 38"/>
          <p:cNvSpPr/>
          <p:nvPr/>
        </p:nvSpPr>
        <p:spPr>
          <a:xfrm>
            <a:off x="6965358" y="2093869"/>
            <a:ext cx="2665200" cy="4025708"/>
          </a:xfrm>
          <a:custGeom>
            <a:avLst/>
            <a:gdLst/>
            <a:ahLst/>
            <a:cxnLst/>
            <a:rect l="l" t="t" r="r" b="b"/>
            <a:pathLst>
              <a:path w="2665200" h="4025708">
                <a:moveTo>
                  <a:pt x="0" y="0"/>
                </a:moveTo>
                <a:lnTo>
                  <a:pt x="2665200" y="0"/>
                </a:lnTo>
                <a:lnTo>
                  <a:pt x="2665200" y="4025708"/>
                </a:lnTo>
                <a:lnTo>
                  <a:pt x="0" y="4025708"/>
                </a:lnTo>
                <a:lnTo>
                  <a:pt x="0" y="0"/>
                </a:lnTo>
                <a:close/>
              </a:path>
            </a:pathLst>
          </a:custGeom>
          <a:blipFill>
            <a:blip r:embed="rId12"/>
            <a:stretch>
              <a:fillRect/>
            </a:stretch>
          </a:blipFill>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grpSp>
        <p:nvGrpSpPr>
          <p:cNvPr id="2" name="Group 2"/>
          <p:cNvGrpSpPr/>
          <p:nvPr/>
        </p:nvGrpSpPr>
        <p:grpSpPr>
          <a:xfrm>
            <a:off x="670560" y="389467"/>
            <a:ext cx="8412480" cy="1413934"/>
            <a:chOff x="0" y="0"/>
            <a:chExt cx="11216640" cy="1885245"/>
          </a:xfrm>
        </p:grpSpPr>
        <p:sp>
          <p:nvSpPr>
            <p:cNvPr id="3" name="Freeform 3"/>
            <p:cNvSpPr/>
            <p:nvPr/>
          </p:nvSpPr>
          <p:spPr>
            <a:xfrm>
              <a:off x="0" y="0"/>
              <a:ext cx="11216640" cy="1885245"/>
            </a:xfrm>
            <a:custGeom>
              <a:avLst/>
              <a:gdLst/>
              <a:ahLst/>
              <a:cxnLst/>
              <a:rect l="l" t="t" r="r" b="b"/>
              <a:pathLst>
                <a:path w="11216640" h="1885245">
                  <a:moveTo>
                    <a:pt x="0" y="0"/>
                  </a:moveTo>
                  <a:lnTo>
                    <a:pt x="11216640" y="0"/>
                  </a:lnTo>
                  <a:lnTo>
                    <a:pt x="11216640" y="1885245"/>
                  </a:lnTo>
                  <a:lnTo>
                    <a:pt x="0" y="1885245"/>
                  </a:lnTo>
                  <a:close/>
                </a:path>
              </a:pathLst>
            </a:custGeom>
            <a:solidFill>
              <a:srgbClr val="000000">
                <a:alpha val="0"/>
              </a:srgbClr>
            </a:solidFill>
          </p:spPr>
          <p:txBody>
            <a:bodyPr/>
            <a:lstStyle/>
            <a:p>
              <a:endParaRPr lang="en-GB"/>
            </a:p>
          </p:txBody>
        </p:sp>
        <p:sp>
          <p:nvSpPr>
            <p:cNvPr id="4" name="TextBox 4"/>
            <p:cNvSpPr txBox="1"/>
            <p:nvPr/>
          </p:nvSpPr>
          <p:spPr>
            <a:xfrm>
              <a:off x="0" y="-95250"/>
              <a:ext cx="11216640" cy="1980495"/>
            </a:xfrm>
            <a:prstGeom prst="rect">
              <a:avLst/>
            </a:prstGeom>
          </p:spPr>
          <p:txBody>
            <a:bodyPr lIns="0" tIns="0" rIns="0" bIns="0" rtlCol="0" anchor="ctr"/>
            <a:lstStyle/>
            <a:p>
              <a:pPr algn="ctr">
                <a:lnSpc>
                  <a:spcPts val="5631"/>
                </a:lnSpc>
              </a:pPr>
              <a:r>
                <a:rPr lang="en-US" sz="4693">
                  <a:solidFill>
                    <a:srgbClr val="FFFFFF"/>
                  </a:solidFill>
                  <a:latin typeface="Calibri (MS)"/>
                  <a:ea typeface="Calibri (MS)"/>
                  <a:cs typeface="Calibri (MS)"/>
                  <a:sym typeface="Calibri (MS)"/>
                </a:rPr>
                <a:t>Attendance and Punctuality</a:t>
              </a:r>
            </a:p>
          </p:txBody>
        </p:sp>
      </p:grpSp>
      <p:grpSp>
        <p:nvGrpSpPr>
          <p:cNvPr id="5" name="Group 5"/>
          <p:cNvGrpSpPr/>
          <p:nvPr/>
        </p:nvGrpSpPr>
        <p:grpSpPr>
          <a:xfrm>
            <a:off x="1522811" y="1412368"/>
            <a:ext cx="5343524" cy="5343524"/>
            <a:chOff x="0" y="0"/>
            <a:chExt cx="7124699" cy="7124699"/>
          </a:xfrm>
        </p:grpSpPr>
        <p:grpSp>
          <p:nvGrpSpPr>
            <p:cNvPr id="6" name="Group 6"/>
            <p:cNvGrpSpPr/>
            <p:nvPr/>
          </p:nvGrpSpPr>
          <p:grpSpPr>
            <a:xfrm>
              <a:off x="0" y="0"/>
              <a:ext cx="7124699" cy="7124699"/>
              <a:chOff x="0" y="0"/>
              <a:chExt cx="6188570" cy="6188570"/>
            </a:xfrm>
          </p:grpSpPr>
          <p:sp>
            <p:nvSpPr>
              <p:cNvPr id="7" name="Freeform 7"/>
              <p:cNvSpPr/>
              <p:nvPr/>
            </p:nvSpPr>
            <p:spPr>
              <a:xfrm>
                <a:off x="0" y="0"/>
                <a:ext cx="6188583" cy="6188583"/>
              </a:xfrm>
              <a:custGeom>
                <a:avLst/>
                <a:gdLst/>
                <a:ahLst/>
                <a:cxnLst/>
                <a:rect l="l" t="t" r="r" b="b"/>
                <a:pathLst>
                  <a:path w="6188583" h="6188583">
                    <a:moveTo>
                      <a:pt x="0" y="3094228"/>
                    </a:moveTo>
                    <a:lnTo>
                      <a:pt x="3094228" y="0"/>
                    </a:lnTo>
                    <a:lnTo>
                      <a:pt x="6188583" y="3094228"/>
                    </a:lnTo>
                    <a:lnTo>
                      <a:pt x="3094228" y="6188583"/>
                    </a:lnTo>
                    <a:close/>
                  </a:path>
                </a:pathLst>
              </a:custGeom>
              <a:solidFill>
                <a:srgbClr val="8064A2"/>
              </a:solidFill>
            </p:spPr>
            <p:txBody>
              <a:bodyPr/>
              <a:lstStyle/>
              <a:p>
                <a:endParaRPr lang="en-GB"/>
              </a:p>
            </p:txBody>
          </p:sp>
        </p:grpSp>
        <p:grpSp>
          <p:nvGrpSpPr>
            <p:cNvPr id="8" name="Group 8"/>
            <p:cNvGrpSpPr/>
            <p:nvPr/>
          </p:nvGrpSpPr>
          <p:grpSpPr>
            <a:xfrm>
              <a:off x="656053" y="656052"/>
              <a:ext cx="2820220" cy="2820220"/>
              <a:chOff x="0" y="0"/>
              <a:chExt cx="2449665" cy="2449665"/>
            </a:xfrm>
          </p:grpSpPr>
          <p:sp>
            <p:nvSpPr>
              <p:cNvPr id="9" name="Freeform 9"/>
              <p:cNvSpPr/>
              <p:nvPr/>
            </p:nvSpPr>
            <p:spPr>
              <a:xfrm>
                <a:off x="18034" y="18034"/>
                <a:ext cx="2413508" cy="2413508"/>
              </a:xfrm>
              <a:custGeom>
                <a:avLst/>
                <a:gdLst/>
                <a:ahLst/>
                <a:cxnLst/>
                <a:rect l="l" t="t" r="r" b="b"/>
                <a:pathLst>
                  <a:path w="2413508" h="2413508">
                    <a:moveTo>
                      <a:pt x="0" y="402336"/>
                    </a:moveTo>
                    <a:cubicBezTo>
                      <a:pt x="0" y="180086"/>
                      <a:pt x="180086" y="0"/>
                      <a:pt x="402336" y="0"/>
                    </a:cubicBezTo>
                    <a:lnTo>
                      <a:pt x="2011299" y="0"/>
                    </a:lnTo>
                    <a:cubicBezTo>
                      <a:pt x="2233422" y="0"/>
                      <a:pt x="2413508" y="180086"/>
                      <a:pt x="2413508" y="402209"/>
                    </a:cubicBezTo>
                    <a:lnTo>
                      <a:pt x="2413508" y="2011299"/>
                    </a:lnTo>
                    <a:cubicBezTo>
                      <a:pt x="2413508" y="2233422"/>
                      <a:pt x="2233422" y="2413508"/>
                      <a:pt x="2011299" y="2413508"/>
                    </a:cubicBezTo>
                    <a:lnTo>
                      <a:pt x="402336" y="2413508"/>
                    </a:lnTo>
                    <a:cubicBezTo>
                      <a:pt x="180213" y="2413508"/>
                      <a:pt x="127" y="2233422"/>
                      <a:pt x="127" y="2011299"/>
                    </a:cubicBezTo>
                    <a:close/>
                  </a:path>
                </a:pathLst>
              </a:custGeom>
              <a:solidFill>
                <a:srgbClr val="419237"/>
              </a:solidFill>
            </p:spPr>
            <p:txBody>
              <a:bodyPr/>
              <a:lstStyle/>
              <a:p>
                <a:endParaRPr lang="en-GB"/>
              </a:p>
            </p:txBody>
          </p:sp>
          <p:sp>
            <p:nvSpPr>
              <p:cNvPr id="10" name="Freeform 10"/>
              <p:cNvSpPr/>
              <p:nvPr/>
            </p:nvSpPr>
            <p:spPr>
              <a:xfrm>
                <a:off x="0" y="0"/>
                <a:ext cx="2449703" cy="2449703"/>
              </a:xfrm>
              <a:custGeom>
                <a:avLst/>
                <a:gdLst/>
                <a:ahLst/>
                <a:cxnLst/>
                <a:rect l="l" t="t" r="r" b="b"/>
                <a:pathLst>
                  <a:path w="2449703" h="2449703">
                    <a:moveTo>
                      <a:pt x="0" y="420370"/>
                    </a:moveTo>
                    <a:cubicBezTo>
                      <a:pt x="0" y="188214"/>
                      <a:pt x="188214" y="0"/>
                      <a:pt x="420370" y="0"/>
                    </a:cubicBezTo>
                    <a:lnTo>
                      <a:pt x="2029333" y="0"/>
                    </a:lnTo>
                    <a:lnTo>
                      <a:pt x="2029333" y="18034"/>
                    </a:lnTo>
                    <a:lnTo>
                      <a:pt x="2029333" y="0"/>
                    </a:lnTo>
                    <a:lnTo>
                      <a:pt x="2029333" y="18034"/>
                    </a:lnTo>
                    <a:lnTo>
                      <a:pt x="2029333" y="0"/>
                    </a:lnTo>
                    <a:cubicBezTo>
                      <a:pt x="2261489" y="0"/>
                      <a:pt x="2449703" y="188214"/>
                      <a:pt x="2449703" y="420370"/>
                    </a:cubicBezTo>
                    <a:lnTo>
                      <a:pt x="2431669" y="420370"/>
                    </a:lnTo>
                    <a:lnTo>
                      <a:pt x="2449703" y="420370"/>
                    </a:lnTo>
                    <a:lnTo>
                      <a:pt x="2449703" y="2029333"/>
                    </a:lnTo>
                    <a:lnTo>
                      <a:pt x="2431669" y="2029333"/>
                    </a:lnTo>
                    <a:lnTo>
                      <a:pt x="2449703" y="2029333"/>
                    </a:lnTo>
                    <a:cubicBezTo>
                      <a:pt x="2449703" y="2261489"/>
                      <a:pt x="2261489" y="2449703"/>
                      <a:pt x="2029333" y="2449703"/>
                    </a:cubicBezTo>
                    <a:lnTo>
                      <a:pt x="2029333" y="2431669"/>
                    </a:lnTo>
                    <a:lnTo>
                      <a:pt x="2029333" y="2449703"/>
                    </a:lnTo>
                    <a:lnTo>
                      <a:pt x="420370" y="2449703"/>
                    </a:lnTo>
                    <a:lnTo>
                      <a:pt x="420370" y="2431669"/>
                    </a:lnTo>
                    <a:lnTo>
                      <a:pt x="420370" y="2449703"/>
                    </a:lnTo>
                    <a:cubicBezTo>
                      <a:pt x="188214" y="2449703"/>
                      <a:pt x="0" y="2261489"/>
                      <a:pt x="0" y="2029333"/>
                    </a:cubicBezTo>
                    <a:lnTo>
                      <a:pt x="0" y="420370"/>
                    </a:lnTo>
                    <a:lnTo>
                      <a:pt x="18034" y="420370"/>
                    </a:lnTo>
                    <a:lnTo>
                      <a:pt x="0" y="420370"/>
                    </a:lnTo>
                    <a:moveTo>
                      <a:pt x="36068" y="420370"/>
                    </a:moveTo>
                    <a:lnTo>
                      <a:pt x="36068" y="2029333"/>
                    </a:lnTo>
                    <a:lnTo>
                      <a:pt x="18034" y="2029333"/>
                    </a:lnTo>
                    <a:lnTo>
                      <a:pt x="36068" y="2029333"/>
                    </a:lnTo>
                    <a:cubicBezTo>
                      <a:pt x="36068" y="2241550"/>
                      <a:pt x="208026" y="2413508"/>
                      <a:pt x="420243" y="2413508"/>
                    </a:cubicBezTo>
                    <a:lnTo>
                      <a:pt x="2029333" y="2413508"/>
                    </a:lnTo>
                    <a:cubicBezTo>
                      <a:pt x="2241550" y="2413508"/>
                      <a:pt x="2413508" y="2241550"/>
                      <a:pt x="2413508" y="2029333"/>
                    </a:cubicBezTo>
                    <a:lnTo>
                      <a:pt x="2413508" y="420370"/>
                    </a:lnTo>
                    <a:cubicBezTo>
                      <a:pt x="2413508" y="208153"/>
                      <a:pt x="2241550" y="36195"/>
                      <a:pt x="2029333" y="36195"/>
                    </a:cubicBezTo>
                    <a:lnTo>
                      <a:pt x="420370" y="36195"/>
                    </a:lnTo>
                    <a:lnTo>
                      <a:pt x="420370" y="18034"/>
                    </a:lnTo>
                    <a:lnTo>
                      <a:pt x="420370" y="36068"/>
                    </a:lnTo>
                    <a:cubicBezTo>
                      <a:pt x="208153" y="36068"/>
                      <a:pt x="36068" y="208153"/>
                      <a:pt x="36068" y="420370"/>
                    </a:cubicBezTo>
                    <a:close/>
                  </a:path>
                </a:pathLst>
              </a:custGeom>
              <a:solidFill>
                <a:srgbClr val="FFFFFF"/>
              </a:solidFill>
            </p:spPr>
            <p:txBody>
              <a:bodyPr/>
              <a:lstStyle/>
              <a:p>
                <a:endParaRPr lang="en-GB"/>
              </a:p>
            </p:txBody>
          </p:sp>
        </p:grpSp>
        <p:grpSp>
          <p:nvGrpSpPr>
            <p:cNvPr id="11" name="Group 11"/>
            <p:cNvGrpSpPr/>
            <p:nvPr/>
          </p:nvGrpSpPr>
          <p:grpSpPr>
            <a:xfrm>
              <a:off x="791695" y="791694"/>
              <a:ext cx="2548936" cy="2548936"/>
              <a:chOff x="0" y="0"/>
              <a:chExt cx="2214026" cy="2214026"/>
            </a:xfrm>
          </p:grpSpPr>
          <p:sp>
            <p:nvSpPr>
              <p:cNvPr id="12" name="Freeform 12"/>
              <p:cNvSpPr/>
              <p:nvPr/>
            </p:nvSpPr>
            <p:spPr>
              <a:xfrm>
                <a:off x="0" y="0"/>
                <a:ext cx="2214026" cy="2214026"/>
              </a:xfrm>
              <a:custGeom>
                <a:avLst/>
                <a:gdLst/>
                <a:ahLst/>
                <a:cxnLst/>
                <a:rect l="l" t="t" r="r" b="b"/>
                <a:pathLst>
                  <a:path w="2214026" h="2214026">
                    <a:moveTo>
                      <a:pt x="0" y="0"/>
                    </a:moveTo>
                    <a:lnTo>
                      <a:pt x="2214026" y="0"/>
                    </a:lnTo>
                    <a:lnTo>
                      <a:pt x="2214026" y="2214026"/>
                    </a:lnTo>
                    <a:lnTo>
                      <a:pt x="0" y="2214026"/>
                    </a:lnTo>
                    <a:close/>
                  </a:path>
                </a:pathLst>
              </a:custGeom>
              <a:solidFill>
                <a:srgbClr val="000000">
                  <a:alpha val="0"/>
                </a:srgbClr>
              </a:solidFill>
            </p:spPr>
            <p:txBody>
              <a:bodyPr/>
              <a:lstStyle/>
              <a:p>
                <a:endParaRPr lang="en-GB"/>
              </a:p>
            </p:txBody>
          </p:sp>
          <p:sp>
            <p:nvSpPr>
              <p:cNvPr id="13" name="TextBox 13"/>
              <p:cNvSpPr txBox="1"/>
              <p:nvPr/>
            </p:nvSpPr>
            <p:spPr>
              <a:xfrm>
                <a:off x="0" y="-9525"/>
                <a:ext cx="2214026" cy="2223551"/>
              </a:xfrm>
              <a:prstGeom prst="rect">
                <a:avLst/>
              </a:prstGeom>
            </p:spPr>
            <p:txBody>
              <a:bodyPr lIns="0" tIns="0" rIns="0" bIns="0" rtlCol="0" anchor="ctr"/>
              <a:lstStyle/>
              <a:p>
                <a:pPr algn="ctr">
                  <a:lnSpc>
                    <a:spcPts val="2167"/>
                  </a:lnSpc>
                </a:pPr>
                <a:r>
                  <a:rPr lang="en-US" sz="2006">
                    <a:solidFill>
                      <a:srgbClr val="FFFFFF"/>
                    </a:solidFill>
                    <a:latin typeface="Calibri (MS)"/>
                    <a:ea typeface="Calibri (MS)"/>
                    <a:cs typeface="Calibri (MS)"/>
                    <a:sym typeface="Calibri (MS)"/>
                  </a:rPr>
                  <a:t>- School starts promptly at 9 (open doors at 8.45-main front entrance)</a:t>
                </a:r>
              </a:p>
            </p:txBody>
          </p:sp>
        </p:grpSp>
        <p:grpSp>
          <p:nvGrpSpPr>
            <p:cNvPr id="14" name="Group 14"/>
            <p:cNvGrpSpPr/>
            <p:nvPr/>
          </p:nvGrpSpPr>
          <p:grpSpPr>
            <a:xfrm>
              <a:off x="3648427" y="656052"/>
              <a:ext cx="2820220" cy="2820220"/>
              <a:chOff x="0" y="0"/>
              <a:chExt cx="2449665" cy="2449665"/>
            </a:xfrm>
          </p:grpSpPr>
          <p:sp>
            <p:nvSpPr>
              <p:cNvPr id="15" name="Freeform 15"/>
              <p:cNvSpPr/>
              <p:nvPr/>
            </p:nvSpPr>
            <p:spPr>
              <a:xfrm>
                <a:off x="18034" y="18034"/>
                <a:ext cx="2413508" cy="2413508"/>
              </a:xfrm>
              <a:custGeom>
                <a:avLst/>
                <a:gdLst/>
                <a:ahLst/>
                <a:cxnLst/>
                <a:rect l="l" t="t" r="r" b="b"/>
                <a:pathLst>
                  <a:path w="2413508" h="2413508">
                    <a:moveTo>
                      <a:pt x="0" y="402336"/>
                    </a:moveTo>
                    <a:cubicBezTo>
                      <a:pt x="0" y="180086"/>
                      <a:pt x="180086" y="0"/>
                      <a:pt x="402336" y="0"/>
                    </a:cubicBezTo>
                    <a:lnTo>
                      <a:pt x="2011299" y="0"/>
                    </a:lnTo>
                    <a:cubicBezTo>
                      <a:pt x="2233422" y="0"/>
                      <a:pt x="2413508" y="180086"/>
                      <a:pt x="2413508" y="402209"/>
                    </a:cubicBezTo>
                    <a:lnTo>
                      <a:pt x="2413508" y="2011299"/>
                    </a:lnTo>
                    <a:cubicBezTo>
                      <a:pt x="2413508" y="2233422"/>
                      <a:pt x="2233422" y="2413508"/>
                      <a:pt x="2011299" y="2413508"/>
                    </a:cubicBezTo>
                    <a:lnTo>
                      <a:pt x="402336" y="2413508"/>
                    </a:lnTo>
                    <a:cubicBezTo>
                      <a:pt x="180213" y="2413508"/>
                      <a:pt x="127" y="2233422"/>
                      <a:pt x="127" y="2011299"/>
                    </a:cubicBezTo>
                    <a:close/>
                  </a:path>
                </a:pathLst>
              </a:custGeom>
              <a:solidFill>
                <a:srgbClr val="51BE55"/>
              </a:solidFill>
            </p:spPr>
            <p:txBody>
              <a:bodyPr/>
              <a:lstStyle/>
              <a:p>
                <a:endParaRPr lang="en-GB"/>
              </a:p>
            </p:txBody>
          </p:sp>
          <p:sp>
            <p:nvSpPr>
              <p:cNvPr id="16" name="Freeform 16"/>
              <p:cNvSpPr/>
              <p:nvPr/>
            </p:nvSpPr>
            <p:spPr>
              <a:xfrm>
                <a:off x="0" y="0"/>
                <a:ext cx="2449703" cy="2449703"/>
              </a:xfrm>
              <a:custGeom>
                <a:avLst/>
                <a:gdLst/>
                <a:ahLst/>
                <a:cxnLst/>
                <a:rect l="l" t="t" r="r" b="b"/>
                <a:pathLst>
                  <a:path w="2449703" h="2449703">
                    <a:moveTo>
                      <a:pt x="0" y="420370"/>
                    </a:moveTo>
                    <a:cubicBezTo>
                      <a:pt x="0" y="188214"/>
                      <a:pt x="188214" y="0"/>
                      <a:pt x="420370" y="0"/>
                    </a:cubicBezTo>
                    <a:lnTo>
                      <a:pt x="2029333" y="0"/>
                    </a:lnTo>
                    <a:lnTo>
                      <a:pt x="2029333" y="18034"/>
                    </a:lnTo>
                    <a:lnTo>
                      <a:pt x="2029333" y="0"/>
                    </a:lnTo>
                    <a:lnTo>
                      <a:pt x="2029333" y="18034"/>
                    </a:lnTo>
                    <a:lnTo>
                      <a:pt x="2029333" y="0"/>
                    </a:lnTo>
                    <a:cubicBezTo>
                      <a:pt x="2261489" y="0"/>
                      <a:pt x="2449703" y="188214"/>
                      <a:pt x="2449703" y="420370"/>
                    </a:cubicBezTo>
                    <a:lnTo>
                      <a:pt x="2431669" y="420370"/>
                    </a:lnTo>
                    <a:lnTo>
                      <a:pt x="2449703" y="420370"/>
                    </a:lnTo>
                    <a:lnTo>
                      <a:pt x="2449703" y="2029333"/>
                    </a:lnTo>
                    <a:lnTo>
                      <a:pt x="2431669" y="2029333"/>
                    </a:lnTo>
                    <a:lnTo>
                      <a:pt x="2449703" y="2029333"/>
                    </a:lnTo>
                    <a:cubicBezTo>
                      <a:pt x="2449703" y="2261489"/>
                      <a:pt x="2261489" y="2449703"/>
                      <a:pt x="2029333" y="2449703"/>
                    </a:cubicBezTo>
                    <a:lnTo>
                      <a:pt x="2029333" y="2431669"/>
                    </a:lnTo>
                    <a:lnTo>
                      <a:pt x="2029333" y="2449703"/>
                    </a:lnTo>
                    <a:lnTo>
                      <a:pt x="420370" y="2449703"/>
                    </a:lnTo>
                    <a:lnTo>
                      <a:pt x="420370" y="2431669"/>
                    </a:lnTo>
                    <a:lnTo>
                      <a:pt x="420370" y="2449703"/>
                    </a:lnTo>
                    <a:cubicBezTo>
                      <a:pt x="188214" y="2449703"/>
                      <a:pt x="0" y="2261489"/>
                      <a:pt x="0" y="2029333"/>
                    </a:cubicBezTo>
                    <a:lnTo>
                      <a:pt x="0" y="420370"/>
                    </a:lnTo>
                    <a:lnTo>
                      <a:pt x="18034" y="420370"/>
                    </a:lnTo>
                    <a:lnTo>
                      <a:pt x="0" y="420370"/>
                    </a:lnTo>
                    <a:moveTo>
                      <a:pt x="36068" y="420370"/>
                    </a:moveTo>
                    <a:lnTo>
                      <a:pt x="36068" y="2029333"/>
                    </a:lnTo>
                    <a:lnTo>
                      <a:pt x="18034" y="2029333"/>
                    </a:lnTo>
                    <a:lnTo>
                      <a:pt x="36068" y="2029333"/>
                    </a:lnTo>
                    <a:cubicBezTo>
                      <a:pt x="36068" y="2241550"/>
                      <a:pt x="208026" y="2413508"/>
                      <a:pt x="420243" y="2413508"/>
                    </a:cubicBezTo>
                    <a:lnTo>
                      <a:pt x="2029333" y="2413508"/>
                    </a:lnTo>
                    <a:cubicBezTo>
                      <a:pt x="2241550" y="2413508"/>
                      <a:pt x="2413508" y="2241550"/>
                      <a:pt x="2413508" y="2029333"/>
                    </a:cubicBezTo>
                    <a:lnTo>
                      <a:pt x="2413508" y="420370"/>
                    </a:lnTo>
                    <a:cubicBezTo>
                      <a:pt x="2413508" y="208153"/>
                      <a:pt x="2241550" y="36195"/>
                      <a:pt x="2029333" y="36195"/>
                    </a:cubicBezTo>
                    <a:lnTo>
                      <a:pt x="420370" y="36195"/>
                    </a:lnTo>
                    <a:lnTo>
                      <a:pt x="420370" y="18034"/>
                    </a:lnTo>
                    <a:lnTo>
                      <a:pt x="420370" y="36068"/>
                    </a:lnTo>
                    <a:cubicBezTo>
                      <a:pt x="208153" y="36068"/>
                      <a:pt x="36068" y="208153"/>
                      <a:pt x="36068" y="420370"/>
                    </a:cubicBezTo>
                    <a:close/>
                  </a:path>
                </a:pathLst>
              </a:custGeom>
              <a:solidFill>
                <a:srgbClr val="FFFFFF"/>
              </a:solidFill>
            </p:spPr>
            <p:txBody>
              <a:bodyPr/>
              <a:lstStyle/>
              <a:p>
                <a:endParaRPr lang="en-GB"/>
              </a:p>
            </p:txBody>
          </p:sp>
        </p:grpSp>
        <p:grpSp>
          <p:nvGrpSpPr>
            <p:cNvPr id="17" name="Group 17"/>
            <p:cNvGrpSpPr/>
            <p:nvPr/>
          </p:nvGrpSpPr>
          <p:grpSpPr>
            <a:xfrm>
              <a:off x="3784069" y="791694"/>
              <a:ext cx="2548936" cy="2548936"/>
              <a:chOff x="0" y="0"/>
              <a:chExt cx="2214026" cy="2214026"/>
            </a:xfrm>
          </p:grpSpPr>
          <p:sp>
            <p:nvSpPr>
              <p:cNvPr id="18" name="Freeform 18"/>
              <p:cNvSpPr/>
              <p:nvPr/>
            </p:nvSpPr>
            <p:spPr>
              <a:xfrm>
                <a:off x="0" y="0"/>
                <a:ext cx="2214026" cy="2214026"/>
              </a:xfrm>
              <a:custGeom>
                <a:avLst/>
                <a:gdLst/>
                <a:ahLst/>
                <a:cxnLst/>
                <a:rect l="l" t="t" r="r" b="b"/>
                <a:pathLst>
                  <a:path w="2214026" h="2214026">
                    <a:moveTo>
                      <a:pt x="0" y="0"/>
                    </a:moveTo>
                    <a:lnTo>
                      <a:pt x="2214026" y="0"/>
                    </a:lnTo>
                    <a:lnTo>
                      <a:pt x="2214026" y="2214026"/>
                    </a:lnTo>
                    <a:lnTo>
                      <a:pt x="0" y="2214026"/>
                    </a:lnTo>
                    <a:close/>
                  </a:path>
                </a:pathLst>
              </a:custGeom>
              <a:solidFill>
                <a:srgbClr val="000000">
                  <a:alpha val="0"/>
                </a:srgbClr>
              </a:solidFill>
            </p:spPr>
            <p:txBody>
              <a:bodyPr/>
              <a:lstStyle/>
              <a:p>
                <a:endParaRPr lang="en-GB"/>
              </a:p>
            </p:txBody>
          </p:sp>
          <p:sp>
            <p:nvSpPr>
              <p:cNvPr id="19" name="TextBox 19"/>
              <p:cNvSpPr txBox="1"/>
              <p:nvPr/>
            </p:nvSpPr>
            <p:spPr>
              <a:xfrm>
                <a:off x="0" y="-9525"/>
                <a:ext cx="2214026" cy="2223551"/>
              </a:xfrm>
              <a:prstGeom prst="rect">
                <a:avLst/>
              </a:prstGeom>
            </p:spPr>
            <p:txBody>
              <a:bodyPr lIns="0" tIns="0" rIns="0" bIns="0" rtlCol="0" anchor="ctr"/>
              <a:lstStyle/>
              <a:p>
                <a:pPr algn="ctr">
                  <a:lnSpc>
                    <a:spcPts val="2167"/>
                  </a:lnSpc>
                </a:pPr>
                <a:r>
                  <a:rPr lang="en-US" sz="2006">
                    <a:solidFill>
                      <a:srgbClr val="FFFFFF"/>
                    </a:solidFill>
                    <a:latin typeface="Calibri (MS)"/>
                    <a:ea typeface="Calibri (MS)"/>
                    <a:cs typeface="Calibri (MS)"/>
                    <a:sym typeface="Calibri (MS)"/>
                  </a:rPr>
                  <a:t>-schools ends at 3.30-collect from the playground (gates open at @3.25)</a:t>
                </a:r>
              </a:p>
            </p:txBody>
          </p:sp>
        </p:grpSp>
        <p:grpSp>
          <p:nvGrpSpPr>
            <p:cNvPr id="20" name="Group 20"/>
            <p:cNvGrpSpPr/>
            <p:nvPr/>
          </p:nvGrpSpPr>
          <p:grpSpPr>
            <a:xfrm>
              <a:off x="656053" y="3648425"/>
              <a:ext cx="2820220" cy="2820220"/>
              <a:chOff x="0" y="0"/>
              <a:chExt cx="2449665" cy="2449665"/>
            </a:xfrm>
          </p:grpSpPr>
          <p:sp>
            <p:nvSpPr>
              <p:cNvPr id="21" name="Freeform 21"/>
              <p:cNvSpPr/>
              <p:nvPr/>
            </p:nvSpPr>
            <p:spPr>
              <a:xfrm>
                <a:off x="18034" y="18034"/>
                <a:ext cx="2413508" cy="2413508"/>
              </a:xfrm>
              <a:custGeom>
                <a:avLst/>
                <a:gdLst/>
                <a:ahLst/>
                <a:cxnLst/>
                <a:rect l="l" t="t" r="r" b="b"/>
                <a:pathLst>
                  <a:path w="2413508" h="2413508">
                    <a:moveTo>
                      <a:pt x="0" y="402336"/>
                    </a:moveTo>
                    <a:cubicBezTo>
                      <a:pt x="0" y="180086"/>
                      <a:pt x="180086" y="0"/>
                      <a:pt x="402336" y="0"/>
                    </a:cubicBezTo>
                    <a:lnTo>
                      <a:pt x="2011299" y="0"/>
                    </a:lnTo>
                    <a:cubicBezTo>
                      <a:pt x="2233422" y="0"/>
                      <a:pt x="2413508" y="180086"/>
                      <a:pt x="2413508" y="402209"/>
                    </a:cubicBezTo>
                    <a:lnTo>
                      <a:pt x="2413508" y="2011299"/>
                    </a:lnTo>
                    <a:cubicBezTo>
                      <a:pt x="2413508" y="2233422"/>
                      <a:pt x="2233422" y="2413508"/>
                      <a:pt x="2011299" y="2413508"/>
                    </a:cubicBezTo>
                    <a:lnTo>
                      <a:pt x="402336" y="2413508"/>
                    </a:lnTo>
                    <a:cubicBezTo>
                      <a:pt x="180213" y="2413508"/>
                      <a:pt x="127" y="2233422"/>
                      <a:pt x="127" y="2011299"/>
                    </a:cubicBezTo>
                    <a:close/>
                  </a:path>
                </a:pathLst>
              </a:custGeom>
              <a:solidFill>
                <a:srgbClr val="51BE55"/>
              </a:solidFill>
            </p:spPr>
            <p:txBody>
              <a:bodyPr/>
              <a:lstStyle/>
              <a:p>
                <a:endParaRPr lang="en-GB"/>
              </a:p>
            </p:txBody>
          </p:sp>
          <p:sp>
            <p:nvSpPr>
              <p:cNvPr id="22" name="Freeform 22"/>
              <p:cNvSpPr/>
              <p:nvPr/>
            </p:nvSpPr>
            <p:spPr>
              <a:xfrm>
                <a:off x="0" y="0"/>
                <a:ext cx="2449703" cy="2449703"/>
              </a:xfrm>
              <a:custGeom>
                <a:avLst/>
                <a:gdLst/>
                <a:ahLst/>
                <a:cxnLst/>
                <a:rect l="l" t="t" r="r" b="b"/>
                <a:pathLst>
                  <a:path w="2449703" h="2449703">
                    <a:moveTo>
                      <a:pt x="0" y="420370"/>
                    </a:moveTo>
                    <a:cubicBezTo>
                      <a:pt x="0" y="188214"/>
                      <a:pt x="188214" y="0"/>
                      <a:pt x="420370" y="0"/>
                    </a:cubicBezTo>
                    <a:lnTo>
                      <a:pt x="2029333" y="0"/>
                    </a:lnTo>
                    <a:lnTo>
                      <a:pt x="2029333" y="18034"/>
                    </a:lnTo>
                    <a:lnTo>
                      <a:pt x="2029333" y="0"/>
                    </a:lnTo>
                    <a:lnTo>
                      <a:pt x="2029333" y="18034"/>
                    </a:lnTo>
                    <a:lnTo>
                      <a:pt x="2029333" y="0"/>
                    </a:lnTo>
                    <a:cubicBezTo>
                      <a:pt x="2261489" y="0"/>
                      <a:pt x="2449703" y="188214"/>
                      <a:pt x="2449703" y="420370"/>
                    </a:cubicBezTo>
                    <a:lnTo>
                      <a:pt x="2431669" y="420370"/>
                    </a:lnTo>
                    <a:lnTo>
                      <a:pt x="2449703" y="420370"/>
                    </a:lnTo>
                    <a:lnTo>
                      <a:pt x="2449703" y="2029333"/>
                    </a:lnTo>
                    <a:lnTo>
                      <a:pt x="2431669" y="2029333"/>
                    </a:lnTo>
                    <a:lnTo>
                      <a:pt x="2449703" y="2029333"/>
                    </a:lnTo>
                    <a:cubicBezTo>
                      <a:pt x="2449703" y="2261489"/>
                      <a:pt x="2261489" y="2449703"/>
                      <a:pt x="2029333" y="2449703"/>
                    </a:cubicBezTo>
                    <a:lnTo>
                      <a:pt x="2029333" y="2431669"/>
                    </a:lnTo>
                    <a:lnTo>
                      <a:pt x="2029333" y="2449703"/>
                    </a:lnTo>
                    <a:lnTo>
                      <a:pt x="420370" y="2449703"/>
                    </a:lnTo>
                    <a:lnTo>
                      <a:pt x="420370" y="2431669"/>
                    </a:lnTo>
                    <a:lnTo>
                      <a:pt x="420370" y="2449703"/>
                    </a:lnTo>
                    <a:cubicBezTo>
                      <a:pt x="188214" y="2449703"/>
                      <a:pt x="0" y="2261489"/>
                      <a:pt x="0" y="2029333"/>
                    </a:cubicBezTo>
                    <a:lnTo>
                      <a:pt x="0" y="420370"/>
                    </a:lnTo>
                    <a:lnTo>
                      <a:pt x="18034" y="420370"/>
                    </a:lnTo>
                    <a:lnTo>
                      <a:pt x="0" y="420370"/>
                    </a:lnTo>
                    <a:moveTo>
                      <a:pt x="36068" y="420370"/>
                    </a:moveTo>
                    <a:lnTo>
                      <a:pt x="36068" y="2029333"/>
                    </a:lnTo>
                    <a:lnTo>
                      <a:pt x="18034" y="2029333"/>
                    </a:lnTo>
                    <a:lnTo>
                      <a:pt x="36068" y="2029333"/>
                    </a:lnTo>
                    <a:cubicBezTo>
                      <a:pt x="36068" y="2241550"/>
                      <a:pt x="208026" y="2413508"/>
                      <a:pt x="420243" y="2413508"/>
                    </a:cubicBezTo>
                    <a:lnTo>
                      <a:pt x="2029333" y="2413508"/>
                    </a:lnTo>
                    <a:cubicBezTo>
                      <a:pt x="2241550" y="2413508"/>
                      <a:pt x="2413508" y="2241550"/>
                      <a:pt x="2413508" y="2029333"/>
                    </a:cubicBezTo>
                    <a:lnTo>
                      <a:pt x="2413508" y="420370"/>
                    </a:lnTo>
                    <a:cubicBezTo>
                      <a:pt x="2413508" y="208153"/>
                      <a:pt x="2241550" y="36195"/>
                      <a:pt x="2029333" y="36195"/>
                    </a:cubicBezTo>
                    <a:lnTo>
                      <a:pt x="420370" y="36195"/>
                    </a:lnTo>
                    <a:lnTo>
                      <a:pt x="420370" y="18034"/>
                    </a:lnTo>
                    <a:lnTo>
                      <a:pt x="420370" y="36068"/>
                    </a:lnTo>
                    <a:cubicBezTo>
                      <a:pt x="208153" y="36068"/>
                      <a:pt x="36068" y="208153"/>
                      <a:pt x="36068" y="420370"/>
                    </a:cubicBezTo>
                    <a:close/>
                  </a:path>
                </a:pathLst>
              </a:custGeom>
              <a:solidFill>
                <a:srgbClr val="FFFFFF"/>
              </a:solidFill>
            </p:spPr>
            <p:txBody>
              <a:bodyPr/>
              <a:lstStyle/>
              <a:p>
                <a:endParaRPr lang="en-GB"/>
              </a:p>
            </p:txBody>
          </p:sp>
        </p:grpSp>
        <p:grpSp>
          <p:nvGrpSpPr>
            <p:cNvPr id="23" name="Group 23"/>
            <p:cNvGrpSpPr/>
            <p:nvPr/>
          </p:nvGrpSpPr>
          <p:grpSpPr>
            <a:xfrm>
              <a:off x="791695" y="3784067"/>
              <a:ext cx="2548936" cy="2548936"/>
              <a:chOff x="0" y="0"/>
              <a:chExt cx="2214026" cy="2214026"/>
            </a:xfrm>
          </p:grpSpPr>
          <p:sp>
            <p:nvSpPr>
              <p:cNvPr id="24" name="Freeform 24"/>
              <p:cNvSpPr/>
              <p:nvPr/>
            </p:nvSpPr>
            <p:spPr>
              <a:xfrm>
                <a:off x="0" y="0"/>
                <a:ext cx="2214026" cy="2214026"/>
              </a:xfrm>
              <a:custGeom>
                <a:avLst/>
                <a:gdLst/>
                <a:ahLst/>
                <a:cxnLst/>
                <a:rect l="l" t="t" r="r" b="b"/>
                <a:pathLst>
                  <a:path w="2214026" h="2214026">
                    <a:moveTo>
                      <a:pt x="0" y="0"/>
                    </a:moveTo>
                    <a:lnTo>
                      <a:pt x="2214026" y="0"/>
                    </a:lnTo>
                    <a:lnTo>
                      <a:pt x="2214026" y="2214026"/>
                    </a:lnTo>
                    <a:lnTo>
                      <a:pt x="0" y="2214026"/>
                    </a:lnTo>
                    <a:close/>
                  </a:path>
                </a:pathLst>
              </a:custGeom>
              <a:solidFill>
                <a:srgbClr val="000000">
                  <a:alpha val="0"/>
                </a:srgbClr>
              </a:solidFill>
            </p:spPr>
            <p:txBody>
              <a:bodyPr/>
              <a:lstStyle/>
              <a:p>
                <a:endParaRPr lang="en-GB"/>
              </a:p>
            </p:txBody>
          </p:sp>
          <p:sp>
            <p:nvSpPr>
              <p:cNvPr id="25" name="TextBox 25"/>
              <p:cNvSpPr txBox="1"/>
              <p:nvPr/>
            </p:nvSpPr>
            <p:spPr>
              <a:xfrm>
                <a:off x="0" y="-19050"/>
                <a:ext cx="2214026" cy="2233076"/>
              </a:xfrm>
              <a:prstGeom prst="rect">
                <a:avLst/>
              </a:prstGeom>
            </p:spPr>
            <p:txBody>
              <a:bodyPr lIns="0" tIns="0" rIns="0" bIns="0" rtlCol="0" anchor="ctr"/>
              <a:lstStyle/>
              <a:p>
                <a:pPr algn="ctr">
                  <a:lnSpc>
                    <a:spcPts val="2275"/>
                  </a:lnSpc>
                </a:pPr>
                <a:r>
                  <a:rPr lang="en-US" sz="2106">
                    <a:solidFill>
                      <a:srgbClr val="FFFFFF"/>
                    </a:solidFill>
                    <a:latin typeface="Calibri (MS)"/>
                    <a:ea typeface="Calibri (MS)"/>
                    <a:cs typeface="Calibri (MS)"/>
                    <a:sym typeface="Calibri (MS)"/>
                  </a:rPr>
                  <a:t>- Consistent attendance builds routine and confidence</a:t>
                </a:r>
              </a:p>
            </p:txBody>
          </p:sp>
        </p:grpSp>
        <p:grpSp>
          <p:nvGrpSpPr>
            <p:cNvPr id="26" name="Group 26"/>
            <p:cNvGrpSpPr/>
            <p:nvPr/>
          </p:nvGrpSpPr>
          <p:grpSpPr>
            <a:xfrm>
              <a:off x="3648427" y="3648425"/>
              <a:ext cx="2820220" cy="2820220"/>
              <a:chOff x="0" y="0"/>
              <a:chExt cx="2449665" cy="2449665"/>
            </a:xfrm>
          </p:grpSpPr>
          <p:sp>
            <p:nvSpPr>
              <p:cNvPr id="27" name="Freeform 27"/>
              <p:cNvSpPr/>
              <p:nvPr/>
            </p:nvSpPr>
            <p:spPr>
              <a:xfrm>
                <a:off x="18034" y="18034"/>
                <a:ext cx="2413508" cy="2413508"/>
              </a:xfrm>
              <a:custGeom>
                <a:avLst/>
                <a:gdLst/>
                <a:ahLst/>
                <a:cxnLst/>
                <a:rect l="l" t="t" r="r" b="b"/>
                <a:pathLst>
                  <a:path w="2413508" h="2413508">
                    <a:moveTo>
                      <a:pt x="0" y="402336"/>
                    </a:moveTo>
                    <a:cubicBezTo>
                      <a:pt x="0" y="180086"/>
                      <a:pt x="180086" y="0"/>
                      <a:pt x="402336" y="0"/>
                    </a:cubicBezTo>
                    <a:lnTo>
                      <a:pt x="2011299" y="0"/>
                    </a:lnTo>
                    <a:cubicBezTo>
                      <a:pt x="2233422" y="0"/>
                      <a:pt x="2413508" y="180086"/>
                      <a:pt x="2413508" y="402209"/>
                    </a:cubicBezTo>
                    <a:lnTo>
                      <a:pt x="2413508" y="2011299"/>
                    </a:lnTo>
                    <a:cubicBezTo>
                      <a:pt x="2413508" y="2233422"/>
                      <a:pt x="2233422" y="2413508"/>
                      <a:pt x="2011299" y="2413508"/>
                    </a:cubicBezTo>
                    <a:lnTo>
                      <a:pt x="402336" y="2413508"/>
                    </a:lnTo>
                    <a:cubicBezTo>
                      <a:pt x="180213" y="2413508"/>
                      <a:pt x="127" y="2233422"/>
                      <a:pt x="127" y="2011299"/>
                    </a:cubicBezTo>
                    <a:close/>
                  </a:path>
                </a:pathLst>
              </a:custGeom>
              <a:solidFill>
                <a:srgbClr val="419237"/>
              </a:solidFill>
            </p:spPr>
            <p:txBody>
              <a:bodyPr/>
              <a:lstStyle/>
              <a:p>
                <a:endParaRPr lang="en-GB"/>
              </a:p>
            </p:txBody>
          </p:sp>
          <p:sp>
            <p:nvSpPr>
              <p:cNvPr id="28" name="Freeform 28"/>
              <p:cNvSpPr/>
              <p:nvPr/>
            </p:nvSpPr>
            <p:spPr>
              <a:xfrm>
                <a:off x="0" y="0"/>
                <a:ext cx="2449703" cy="2449703"/>
              </a:xfrm>
              <a:custGeom>
                <a:avLst/>
                <a:gdLst/>
                <a:ahLst/>
                <a:cxnLst/>
                <a:rect l="l" t="t" r="r" b="b"/>
                <a:pathLst>
                  <a:path w="2449703" h="2449703">
                    <a:moveTo>
                      <a:pt x="0" y="420370"/>
                    </a:moveTo>
                    <a:cubicBezTo>
                      <a:pt x="0" y="188214"/>
                      <a:pt x="188214" y="0"/>
                      <a:pt x="420370" y="0"/>
                    </a:cubicBezTo>
                    <a:lnTo>
                      <a:pt x="2029333" y="0"/>
                    </a:lnTo>
                    <a:lnTo>
                      <a:pt x="2029333" y="18034"/>
                    </a:lnTo>
                    <a:lnTo>
                      <a:pt x="2029333" y="0"/>
                    </a:lnTo>
                    <a:lnTo>
                      <a:pt x="2029333" y="18034"/>
                    </a:lnTo>
                    <a:lnTo>
                      <a:pt x="2029333" y="0"/>
                    </a:lnTo>
                    <a:cubicBezTo>
                      <a:pt x="2261489" y="0"/>
                      <a:pt x="2449703" y="188214"/>
                      <a:pt x="2449703" y="420370"/>
                    </a:cubicBezTo>
                    <a:lnTo>
                      <a:pt x="2431669" y="420370"/>
                    </a:lnTo>
                    <a:lnTo>
                      <a:pt x="2449703" y="420370"/>
                    </a:lnTo>
                    <a:lnTo>
                      <a:pt x="2449703" y="2029333"/>
                    </a:lnTo>
                    <a:lnTo>
                      <a:pt x="2431669" y="2029333"/>
                    </a:lnTo>
                    <a:lnTo>
                      <a:pt x="2449703" y="2029333"/>
                    </a:lnTo>
                    <a:cubicBezTo>
                      <a:pt x="2449703" y="2261489"/>
                      <a:pt x="2261489" y="2449703"/>
                      <a:pt x="2029333" y="2449703"/>
                    </a:cubicBezTo>
                    <a:lnTo>
                      <a:pt x="2029333" y="2431669"/>
                    </a:lnTo>
                    <a:lnTo>
                      <a:pt x="2029333" y="2449703"/>
                    </a:lnTo>
                    <a:lnTo>
                      <a:pt x="420370" y="2449703"/>
                    </a:lnTo>
                    <a:lnTo>
                      <a:pt x="420370" y="2431669"/>
                    </a:lnTo>
                    <a:lnTo>
                      <a:pt x="420370" y="2449703"/>
                    </a:lnTo>
                    <a:cubicBezTo>
                      <a:pt x="188214" y="2449703"/>
                      <a:pt x="0" y="2261489"/>
                      <a:pt x="0" y="2029333"/>
                    </a:cubicBezTo>
                    <a:lnTo>
                      <a:pt x="0" y="420370"/>
                    </a:lnTo>
                    <a:lnTo>
                      <a:pt x="18034" y="420370"/>
                    </a:lnTo>
                    <a:lnTo>
                      <a:pt x="0" y="420370"/>
                    </a:lnTo>
                    <a:moveTo>
                      <a:pt x="36068" y="420370"/>
                    </a:moveTo>
                    <a:lnTo>
                      <a:pt x="36068" y="2029333"/>
                    </a:lnTo>
                    <a:lnTo>
                      <a:pt x="18034" y="2029333"/>
                    </a:lnTo>
                    <a:lnTo>
                      <a:pt x="36068" y="2029333"/>
                    </a:lnTo>
                    <a:cubicBezTo>
                      <a:pt x="36068" y="2241550"/>
                      <a:pt x="208026" y="2413508"/>
                      <a:pt x="420243" y="2413508"/>
                    </a:cubicBezTo>
                    <a:lnTo>
                      <a:pt x="2029333" y="2413508"/>
                    </a:lnTo>
                    <a:cubicBezTo>
                      <a:pt x="2241550" y="2413508"/>
                      <a:pt x="2413508" y="2241550"/>
                      <a:pt x="2413508" y="2029333"/>
                    </a:cubicBezTo>
                    <a:lnTo>
                      <a:pt x="2413508" y="420370"/>
                    </a:lnTo>
                    <a:cubicBezTo>
                      <a:pt x="2413508" y="208153"/>
                      <a:pt x="2241550" y="36195"/>
                      <a:pt x="2029333" y="36195"/>
                    </a:cubicBezTo>
                    <a:lnTo>
                      <a:pt x="420370" y="36195"/>
                    </a:lnTo>
                    <a:lnTo>
                      <a:pt x="420370" y="18034"/>
                    </a:lnTo>
                    <a:lnTo>
                      <a:pt x="420370" y="36068"/>
                    </a:lnTo>
                    <a:cubicBezTo>
                      <a:pt x="208153" y="36068"/>
                      <a:pt x="36068" y="208153"/>
                      <a:pt x="36068" y="420370"/>
                    </a:cubicBezTo>
                    <a:close/>
                  </a:path>
                </a:pathLst>
              </a:custGeom>
              <a:solidFill>
                <a:srgbClr val="FFFFFF"/>
              </a:solidFill>
            </p:spPr>
            <p:txBody>
              <a:bodyPr/>
              <a:lstStyle/>
              <a:p>
                <a:endParaRPr lang="en-GB"/>
              </a:p>
            </p:txBody>
          </p:sp>
        </p:grpSp>
        <p:grpSp>
          <p:nvGrpSpPr>
            <p:cNvPr id="29" name="Group 29"/>
            <p:cNvGrpSpPr/>
            <p:nvPr/>
          </p:nvGrpSpPr>
          <p:grpSpPr>
            <a:xfrm>
              <a:off x="3784069" y="3784067"/>
              <a:ext cx="2548936" cy="2548936"/>
              <a:chOff x="0" y="0"/>
              <a:chExt cx="2214026" cy="2214026"/>
            </a:xfrm>
          </p:grpSpPr>
          <p:sp>
            <p:nvSpPr>
              <p:cNvPr id="30" name="Freeform 30"/>
              <p:cNvSpPr/>
              <p:nvPr/>
            </p:nvSpPr>
            <p:spPr>
              <a:xfrm>
                <a:off x="0" y="0"/>
                <a:ext cx="2214026" cy="2214026"/>
              </a:xfrm>
              <a:custGeom>
                <a:avLst/>
                <a:gdLst/>
                <a:ahLst/>
                <a:cxnLst/>
                <a:rect l="l" t="t" r="r" b="b"/>
                <a:pathLst>
                  <a:path w="2214026" h="2214026">
                    <a:moveTo>
                      <a:pt x="0" y="0"/>
                    </a:moveTo>
                    <a:lnTo>
                      <a:pt x="2214026" y="0"/>
                    </a:lnTo>
                    <a:lnTo>
                      <a:pt x="2214026" y="2214026"/>
                    </a:lnTo>
                    <a:lnTo>
                      <a:pt x="0" y="2214026"/>
                    </a:lnTo>
                    <a:close/>
                  </a:path>
                </a:pathLst>
              </a:custGeom>
              <a:solidFill>
                <a:srgbClr val="000000">
                  <a:alpha val="0"/>
                </a:srgbClr>
              </a:solidFill>
            </p:spPr>
            <p:txBody>
              <a:bodyPr/>
              <a:lstStyle/>
              <a:p>
                <a:endParaRPr lang="en-GB"/>
              </a:p>
            </p:txBody>
          </p:sp>
          <p:sp>
            <p:nvSpPr>
              <p:cNvPr id="31" name="TextBox 31"/>
              <p:cNvSpPr txBox="1"/>
              <p:nvPr/>
            </p:nvSpPr>
            <p:spPr>
              <a:xfrm>
                <a:off x="0" y="-9525"/>
                <a:ext cx="2214026" cy="2223551"/>
              </a:xfrm>
              <a:prstGeom prst="rect">
                <a:avLst/>
              </a:prstGeom>
            </p:spPr>
            <p:txBody>
              <a:bodyPr lIns="0" tIns="0" rIns="0" bIns="0" rtlCol="0" anchor="ctr"/>
              <a:lstStyle/>
              <a:p>
                <a:pPr algn="ctr">
                  <a:lnSpc>
                    <a:spcPts val="2167"/>
                  </a:lnSpc>
                </a:pPr>
                <a:r>
                  <a:rPr lang="en-US" sz="2006">
                    <a:solidFill>
                      <a:srgbClr val="FFFFFF"/>
                    </a:solidFill>
                    <a:latin typeface="Calibri (MS)"/>
                    <a:ea typeface="Calibri (MS)"/>
                    <a:cs typeface="Calibri (MS)"/>
                    <a:sym typeface="Calibri (MS)"/>
                  </a:rPr>
                  <a:t>- Call the school office to report absences</a:t>
                </a:r>
              </a:p>
            </p:txBody>
          </p:sp>
        </p:grpSp>
      </p:grpSp>
      <p:grpSp>
        <p:nvGrpSpPr>
          <p:cNvPr id="32" name="Group 32"/>
          <p:cNvGrpSpPr/>
          <p:nvPr/>
        </p:nvGrpSpPr>
        <p:grpSpPr>
          <a:xfrm>
            <a:off x="7176328" y="2501491"/>
            <a:ext cx="2322908" cy="3575991"/>
            <a:chOff x="0" y="0"/>
            <a:chExt cx="3097210" cy="4767989"/>
          </a:xfrm>
        </p:grpSpPr>
        <p:sp>
          <p:nvSpPr>
            <p:cNvPr id="33" name="Freeform 33"/>
            <p:cNvSpPr/>
            <p:nvPr/>
          </p:nvSpPr>
          <p:spPr>
            <a:xfrm>
              <a:off x="8851" y="6731"/>
              <a:ext cx="3079469" cy="4754499"/>
            </a:xfrm>
            <a:custGeom>
              <a:avLst/>
              <a:gdLst/>
              <a:ahLst/>
              <a:cxnLst/>
              <a:rect l="l" t="t" r="r" b="b"/>
              <a:pathLst>
                <a:path w="3079469" h="4754499">
                  <a:moveTo>
                    <a:pt x="0" y="391541"/>
                  </a:moveTo>
                  <a:cubicBezTo>
                    <a:pt x="0" y="175260"/>
                    <a:pt x="229791" y="0"/>
                    <a:pt x="513356" y="0"/>
                  </a:cubicBezTo>
                  <a:lnTo>
                    <a:pt x="2566280" y="0"/>
                  </a:lnTo>
                  <a:cubicBezTo>
                    <a:pt x="2849678" y="0"/>
                    <a:pt x="3079469" y="175260"/>
                    <a:pt x="3079469" y="391414"/>
                  </a:cubicBezTo>
                  <a:lnTo>
                    <a:pt x="3079469" y="4363085"/>
                  </a:lnTo>
                  <a:cubicBezTo>
                    <a:pt x="3079469" y="4579239"/>
                    <a:pt x="2849678" y="4754499"/>
                    <a:pt x="2566280" y="4754499"/>
                  </a:cubicBezTo>
                  <a:lnTo>
                    <a:pt x="513356" y="4754499"/>
                  </a:lnTo>
                  <a:cubicBezTo>
                    <a:pt x="229791" y="4754499"/>
                    <a:pt x="0" y="4579239"/>
                    <a:pt x="0" y="4363085"/>
                  </a:cubicBezTo>
                  <a:close/>
                </a:path>
              </a:pathLst>
            </a:custGeom>
            <a:solidFill>
              <a:srgbClr val="419237"/>
            </a:solidFill>
          </p:spPr>
          <p:txBody>
            <a:bodyPr/>
            <a:lstStyle/>
            <a:p>
              <a:endParaRPr lang="en-GB"/>
            </a:p>
          </p:txBody>
        </p:sp>
        <p:sp>
          <p:nvSpPr>
            <p:cNvPr id="34" name="Freeform 34"/>
            <p:cNvSpPr/>
            <p:nvPr/>
          </p:nvSpPr>
          <p:spPr>
            <a:xfrm>
              <a:off x="0" y="0"/>
              <a:ext cx="3097307" cy="4768088"/>
            </a:xfrm>
            <a:custGeom>
              <a:avLst/>
              <a:gdLst/>
              <a:ahLst/>
              <a:cxnLst/>
              <a:rect l="l" t="t" r="r" b="b"/>
              <a:pathLst>
                <a:path w="3097307" h="4768088">
                  <a:moveTo>
                    <a:pt x="0" y="398272"/>
                  </a:moveTo>
                  <a:cubicBezTo>
                    <a:pt x="0" y="178308"/>
                    <a:pt x="233799" y="0"/>
                    <a:pt x="522207" y="0"/>
                  </a:cubicBezTo>
                  <a:lnTo>
                    <a:pt x="2575131" y="0"/>
                  </a:lnTo>
                  <a:lnTo>
                    <a:pt x="2575131" y="6731"/>
                  </a:lnTo>
                  <a:lnTo>
                    <a:pt x="2575131" y="0"/>
                  </a:lnTo>
                  <a:lnTo>
                    <a:pt x="2575131" y="6731"/>
                  </a:lnTo>
                  <a:lnTo>
                    <a:pt x="2575131" y="0"/>
                  </a:lnTo>
                  <a:cubicBezTo>
                    <a:pt x="2863539" y="0"/>
                    <a:pt x="3097307" y="178308"/>
                    <a:pt x="3097307" y="398272"/>
                  </a:cubicBezTo>
                  <a:lnTo>
                    <a:pt x="3088487" y="398272"/>
                  </a:lnTo>
                  <a:lnTo>
                    <a:pt x="3097307" y="398272"/>
                  </a:lnTo>
                  <a:lnTo>
                    <a:pt x="3097307" y="4369816"/>
                  </a:lnTo>
                  <a:lnTo>
                    <a:pt x="3088487" y="4369816"/>
                  </a:lnTo>
                  <a:lnTo>
                    <a:pt x="3097307" y="4369816"/>
                  </a:lnTo>
                  <a:cubicBezTo>
                    <a:pt x="3097307" y="4589780"/>
                    <a:pt x="2863539" y="4768088"/>
                    <a:pt x="2575131" y="4768088"/>
                  </a:cubicBezTo>
                  <a:lnTo>
                    <a:pt x="2575131" y="4761357"/>
                  </a:lnTo>
                  <a:lnTo>
                    <a:pt x="2575131" y="4768088"/>
                  </a:lnTo>
                  <a:lnTo>
                    <a:pt x="522207" y="4768088"/>
                  </a:lnTo>
                  <a:lnTo>
                    <a:pt x="522207" y="4761357"/>
                  </a:lnTo>
                  <a:lnTo>
                    <a:pt x="522207" y="4768088"/>
                  </a:lnTo>
                  <a:cubicBezTo>
                    <a:pt x="233799" y="4767961"/>
                    <a:pt x="0" y="4589653"/>
                    <a:pt x="0" y="4369816"/>
                  </a:cubicBezTo>
                  <a:lnTo>
                    <a:pt x="0" y="398272"/>
                  </a:lnTo>
                  <a:lnTo>
                    <a:pt x="8851" y="398272"/>
                  </a:lnTo>
                  <a:lnTo>
                    <a:pt x="0" y="398272"/>
                  </a:lnTo>
                  <a:moveTo>
                    <a:pt x="17869" y="398272"/>
                  </a:moveTo>
                  <a:lnTo>
                    <a:pt x="17869" y="4369816"/>
                  </a:lnTo>
                  <a:lnTo>
                    <a:pt x="8851" y="4369816"/>
                  </a:lnTo>
                  <a:lnTo>
                    <a:pt x="17702" y="4369816"/>
                  </a:lnTo>
                  <a:cubicBezTo>
                    <a:pt x="17702" y="4582287"/>
                    <a:pt x="243485" y="4754499"/>
                    <a:pt x="522040" y="4754499"/>
                  </a:cubicBezTo>
                  <a:lnTo>
                    <a:pt x="2575131" y="4754499"/>
                  </a:lnTo>
                  <a:cubicBezTo>
                    <a:pt x="2853686" y="4754499"/>
                    <a:pt x="3079469" y="4582287"/>
                    <a:pt x="3079469" y="4369816"/>
                  </a:cubicBezTo>
                  <a:lnTo>
                    <a:pt x="3079469" y="398272"/>
                  </a:lnTo>
                  <a:cubicBezTo>
                    <a:pt x="3079469" y="185801"/>
                    <a:pt x="2853686" y="13589"/>
                    <a:pt x="2575131" y="13589"/>
                  </a:cubicBezTo>
                  <a:lnTo>
                    <a:pt x="522207" y="13589"/>
                  </a:lnTo>
                  <a:lnTo>
                    <a:pt x="522207" y="6731"/>
                  </a:lnTo>
                  <a:lnTo>
                    <a:pt x="522207" y="13462"/>
                  </a:lnTo>
                  <a:cubicBezTo>
                    <a:pt x="243652" y="13462"/>
                    <a:pt x="17869" y="185674"/>
                    <a:pt x="17869" y="398145"/>
                  </a:cubicBezTo>
                  <a:close/>
                </a:path>
              </a:pathLst>
            </a:custGeom>
            <a:solidFill>
              <a:srgbClr val="4A7EBB"/>
            </a:solidFill>
          </p:spPr>
          <p:txBody>
            <a:bodyPr/>
            <a:lstStyle/>
            <a:p>
              <a:endParaRPr lang="en-GB"/>
            </a:p>
          </p:txBody>
        </p:sp>
        <p:sp>
          <p:nvSpPr>
            <p:cNvPr id="35" name="TextBox 35"/>
            <p:cNvSpPr txBox="1"/>
            <p:nvPr/>
          </p:nvSpPr>
          <p:spPr>
            <a:xfrm>
              <a:off x="0" y="-38100"/>
              <a:ext cx="3097210" cy="4806089"/>
            </a:xfrm>
            <a:prstGeom prst="rect">
              <a:avLst/>
            </a:prstGeom>
          </p:spPr>
          <p:txBody>
            <a:bodyPr lIns="50800" tIns="50800" rIns="50800" bIns="50800" rtlCol="0" anchor="ctr"/>
            <a:lstStyle/>
            <a:p>
              <a:pPr algn="ctr">
                <a:lnSpc>
                  <a:spcPts val="3063"/>
                </a:lnSpc>
              </a:pPr>
              <a:r>
                <a:rPr lang="en-US" sz="2219" b="1">
                  <a:solidFill>
                    <a:srgbClr val="FFFFFF"/>
                  </a:solidFill>
                  <a:latin typeface="Aptos Bold"/>
                  <a:ea typeface="Aptos Bold"/>
                  <a:cs typeface="Aptos Bold"/>
                  <a:sym typeface="Aptos Bold"/>
                </a:rPr>
                <a:t>Breakfast club 7.30 to 8.45.</a:t>
              </a:r>
            </a:p>
            <a:p>
              <a:pPr algn="ctr">
                <a:lnSpc>
                  <a:spcPts val="3063"/>
                </a:lnSpc>
              </a:pPr>
              <a:r>
                <a:rPr lang="en-US" sz="2219" b="1">
                  <a:solidFill>
                    <a:srgbClr val="FFFFFF"/>
                  </a:solidFill>
                  <a:latin typeface="Aptos Bold"/>
                  <a:ea typeface="Aptos Bold"/>
                  <a:cs typeface="Aptos Bold"/>
                  <a:sym typeface="Aptos Bold"/>
                </a:rPr>
                <a:t> After School Clubs (3.30pm - 5.30pm daily)</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sp>
        <p:nvSpPr>
          <p:cNvPr id="2" name="Freeform 2"/>
          <p:cNvSpPr/>
          <p:nvPr/>
        </p:nvSpPr>
        <p:spPr>
          <a:xfrm>
            <a:off x="2540060" y="245803"/>
            <a:ext cx="1858705" cy="2478273"/>
          </a:xfrm>
          <a:custGeom>
            <a:avLst/>
            <a:gdLst/>
            <a:ahLst/>
            <a:cxnLst/>
            <a:rect l="l" t="t" r="r" b="b"/>
            <a:pathLst>
              <a:path w="1858705" h="2478273">
                <a:moveTo>
                  <a:pt x="0" y="0"/>
                </a:moveTo>
                <a:lnTo>
                  <a:pt x="1858704" y="0"/>
                </a:lnTo>
                <a:lnTo>
                  <a:pt x="1858704" y="2478272"/>
                </a:lnTo>
                <a:lnTo>
                  <a:pt x="0" y="2478272"/>
                </a:lnTo>
                <a:lnTo>
                  <a:pt x="0" y="0"/>
                </a:lnTo>
                <a:close/>
              </a:path>
            </a:pathLst>
          </a:custGeom>
          <a:blipFill>
            <a:blip r:embed="rId2"/>
            <a:stretch>
              <a:fillRect r="-5689" b="-5"/>
            </a:stretch>
          </a:blipFill>
        </p:spPr>
        <p:txBody>
          <a:bodyPr/>
          <a:lstStyle/>
          <a:p>
            <a:endParaRPr lang="en-GB"/>
          </a:p>
        </p:txBody>
      </p:sp>
      <p:sp>
        <p:nvSpPr>
          <p:cNvPr id="4" name="Freeform 4"/>
          <p:cNvSpPr/>
          <p:nvPr/>
        </p:nvSpPr>
        <p:spPr>
          <a:xfrm>
            <a:off x="7254700" y="1798958"/>
            <a:ext cx="2359058" cy="3141761"/>
          </a:xfrm>
          <a:custGeom>
            <a:avLst/>
            <a:gdLst/>
            <a:ahLst/>
            <a:cxnLst/>
            <a:rect l="l" t="t" r="r" b="b"/>
            <a:pathLst>
              <a:path w="2359058" h="3141761">
                <a:moveTo>
                  <a:pt x="0" y="0"/>
                </a:moveTo>
                <a:lnTo>
                  <a:pt x="2359057" y="0"/>
                </a:lnTo>
                <a:lnTo>
                  <a:pt x="2359057" y="3141761"/>
                </a:lnTo>
                <a:lnTo>
                  <a:pt x="0" y="3141761"/>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4032248" y="674370"/>
            <a:ext cx="5581509" cy="481330"/>
          </a:xfrm>
          <a:prstGeom prst="rect">
            <a:avLst/>
          </a:prstGeom>
        </p:spPr>
        <p:txBody>
          <a:bodyPr lIns="0" tIns="0" rIns="0" bIns="0" rtlCol="0" anchor="t">
            <a:spAutoFit/>
          </a:bodyPr>
          <a:lstStyle/>
          <a:p>
            <a:pPr algn="ctr">
              <a:lnSpc>
                <a:spcPts val="3919"/>
              </a:lnSpc>
            </a:pPr>
            <a:r>
              <a:rPr lang="en-US" sz="2799">
                <a:solidFill>
                  <a:srgbClr val="EEAC27"/>
                </a:solidFill>
                <a:latin typeface="Aptos"/>
                <a:ea typeface="Aptos"/>
                <a:cs typeface="Aptos"/>
                <a:sym typeface="Aptos"/>
              </a:rPr>
              <a:t>Mr Layhe-Humphreys- Headteacher</a:t>
            </a:r>
          </a:p>
        </p:txBody>
      </p:sp>
      <p:sp>
        <p:nvSpPr>
          <p:cNvPr id="6" name="TextBox 6"/>
          <p:cNvSpPr txBox="1"/>
          <p:nvPr/>
        </p:nvSpPr>
        <p:spPr>
          <a:xfrm>
            <a:off x="0" y="-114300"/>
            <a:ext cx="2197847" cy="3351834"/>
          </a:xfrm>
          <a:prstGeom prst="rect">
            <a:avLst/>
          </a:prstGeom>
        </p:spPr>
        <p:txBody>
          <a:bodyPr lIns="0" tIns="0" rIns="0" bIns="0" rtlCol="0" anchor="t">
            <a:spAutoFit/>
          </a:bodyPr>
          <a:lstStyle/>
          <a:p>
            <a:pPr algn="ctr">
              <a:lnSpc>
                <a:spcPts val="8978"/>
              </a:lnSpc>
            </a:pPr>
            <a:r>
              <a:rPr lang="en-US" sz="6413" b="1">
                <a:solidFill>
                  <a:srgbClr val="EBF1DE"/>
                </a:solidFill>
                <a:latin typeface="Aptos Bold"/>
                <a:ea typeface="Aptos Bold"/>
                <a:cs typeface="Aptos Bold"/>
                <a:sym typeface="Aptos Bold"/>
              </a:rPr>
              <a:t>Meet the Staff</a:t>
            </a:r>
          </a:p>
        </p:txBody>
      </p:sp>
      <p:sp>
        <p:nvSpPr>
          <p:cNvPr id="7" name="TextBox 7"/>
          <p:cNvSpPr txBox="1"/>
          <p:nvPr/>
        </p:nvSpPr>
        <p:spPr>
          <a:xfrm>
            <a:off x="1426505" y="3312688"/>
            <a:ext cx="5654129" cy="481330"/>
          </a:xfrm>
          <a:prstGeom prst="rect">
            <a:avLst/>
          </a:prstGeom>
        </p:spPr>
        <p:txBody>
          <a:bodyPr lIns="0" tIns="0" rIns="0" bIns="0" rtlCol="0" anchor="t">
            <a:spAutoFit/>
          </a:bodyPr>
          <a:lstStyle/>
          <a:p>
            <a:pPr algn="ctr">
              <a:lnSpc>
                <a:spcPts val="3919"/>
              </a:lnSpc>
            </a:pPr>
            <a:r>
              <a:rPr lang="en-US" sz="2799">
                <a:solidFill>
                  <a:srgbClr val="EEAC27"/>
                </a:solidFill>
                <a:latin typeface="Aptos"/>
                <a:ea typeface="Aptos"/>
                <a:cs typeface="Aptos"/>
                <a:sym typeface="Aptos"/>
              </a:rPr>
              <a:t>Mrs Flori Bors- EYFS and KS1 Teacher</a:t>
            </a:r>
          </a:p>
        </p:txBody>
      </p:sp>
      <p:sp>
        <p:nvSpPr>
          <p:cNvPr id="8" name="TextBox 8"/>
          <p:cNvSpPr txBox="1"/>
          <p:nvPr/>
        </p:nvSpPr>
        <p:spPr>
          <a:xfrm>
            <a:off x="2952344" y="5188565"/>
            <a:ext cx="4651422" cy="976630"/>
          </a:xfrm>
          <a:prstGeom prst="rect">
            <a:avLst/>
          </a:prstGeom>
        </p:spPr>
        <p:txBody>
          <a:bodyPr lIns="0" tIns="0" rIns="0" bIns="0" rtlCol="0" anchor="t">
            <a:spAutoFit/>
          </a:bodyPr>
          <a:lstStyle/>
          <a:p>
            <a:pPr algn="ctr">
              <a:lnSpc>
                <a:spcPts val="3919"/>
              </a:lnSpc>
            </a:pPr>
            <a:r>
              <a:rPr lang="en-US" sz="2799">
                <a:solidFill>
                  <a:srgbClr val="EEAC27"/>
                </a:solidFill>
                <a:latin typeface="Aptos"/>
                <a:ea typeface="Aptos"/>
                <a:cs typeface="Aptos"/>
                <a:sym typeface="Aptos"/>
              </a:rPr>
              <a:t>Miss Vicki Parkin- KS2 teacher and SENCO </a:t>
            </a:r>
          </a:p>
        </p:txBody>
      </p:sp>
      <p:pic>
        <p:nvPicPr>
          <p:cNvPr id="10" name="Picture 9">
            <a:extLst>
              <a:ext uri="{FF2B5EF4-FFF2-40B4-BE49-F238E27FC236}">
                <a16:creationId xmlns:a16="http://schemas.microsoft.com/office/drawing/2014/main" id="{1AFC5911-9089-068F-95D0-22B6ACFB55F5}"/>
              </a:ext>
            </a:extLst>
          </p:cNvPr>
          <p:cNvPicPr>
            <a:picLocks noChangeAspect="1"/>
          </p:cNvPicPr>
          <p:nvPr/>
        </p:nvPicPr>
        <p:blipFill>
          <a:blip r:embed="rId4"/>
          <a:stretch>
            <a:fillRect/>
          </a:stretch>
        </p:blipFill>
        <p:spPr>
          <a:xfrm>
            <a:off x="445132" y="3839907"/>
            <a:ext cx="2179509" cy="310922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grpSp>
        <p:nvGrpSpPr>
          <p:cNvPr id="2" name="Group 2"/>
          <p:cNvGrpSpPr/>
          <p:nvPr/>
        </p:nvGrpSpPr>
        <p:grpSpPr>
          <a:xfrm>
            <a:off x="321870" y="679933"/>
            <a:ext cx="3151750" cy="5955334"/>
            <a:chOff x="0" y="0"/>
            <a:chExt cx="4202334" cy="7940446"/>
          </a:xfrm>
        </p:grpSpPr>
        <p:sp>
          <p:nvSpPr>
            <p:cNvPr id="3" name="Freeform 3"/>
            <p:cNvSpPr/>
            <p:nvPr/>
          </p:nvSpPr>
          <p:spPr>
            <a:xfrm>
              <a:off x="0" y="0"/>
              <a:ext cx="4202334" cy="7940446"/>
            </a:xfrm>
            <a:custGeom>
              <a:avLst/>
              <a:gdLst/>
              <a:ahLst/>
              <a:cxnLst/>
              <a:rect l="l" t="t" r="r" b="b"/>
              <a:pathLst>
                <a:path w="4202334" h="7940446">
                  <a:moveTo>
                    <a:pt x="0" y="0"/>
                  </a:moveTo>
                  <a:lnTo>
                    <a:pt x="4202334" y="0"/>
                  </a:lnTo>
                  <a:lnTo>
                    <a:pt x="4202334" y="7940446"/>
                  </a:lnTo>
                  <a:lnTo>
                    <a:pt x="0" y="7940446"/>
                  </a:lnTo>
                  <a:close/>
                </a:path>
              </a:pathLst>
            </a:custGeom>
            <a:solidFill>
              <a:srgbClr val="000000">
                <a:alpha val="0"/>
              </a:srgbClr>
            </a:solidFill>
          </p:spPr>
          <p:txBody>
            <a:bodyPr/>
            <a:lstStyle/>
            <a:p>
              <a:endParaRPr lang="en-GB"/>
            </a:p>
          </p:txBody>
        </p:sp>
        <p:sp>
          <p:nvSpPr>
            <p:cNvPr id="4" name="TextBox 4"/>
            <p:cNvSpPr txBox="1"/>
            <p:nvPr/>
          </p:nvSpPr>
          <p:spPr>
            <a:xfrm>
              <a:off x="0" y="-161925"/>
              <a:ext cx="4202334" cy="8102371"/>
            </a:xfrm>
            <a:prstGeom prst="rect">
              <a:avLst/>
            </a:prstGeom>
          </p:spPr>
          <p:txBody>
            <a:bodyPr lIns="0" tIns="0" rIns="0" bIns="0" rtlCol="0" anchor="ctr"/>
            <a:lstStyle/>
            <a:p>
              <a:pPr algn="ctr">
                <a:lnSpc>
                  <a:spcPts val="8959"/>
                </a:lnSpc>
              </a:pPr>
              <a:r>
                <a:rPr lang="en-US" sz="7466">
                  <a:solidFill>
                    <a:srgbClr val="FFFFFF"/>
                  </a:solidFill>
                  <a:latin typeface="Calibri (MS)"/>
                  <a:ea typeface="Calibri (MS)"/>
                  <a:cs typeface="Calibri (MS)"/>
                  <a:sym typeface="Calibri (MS)"/>
                </a:rPr>
                <a:t>Dates for your diary</a:t>
              </a:r>
            </a:p>
          </p:txBody>
        </p:sp>
      </p:grpSp>
      <p:sp>
        <p:nvSpPr>
          <p:cNvPr id="5" name="AutoShape 5"/>
          <p:cNvSpPr/>
          <p:nvPr/>
        </p:nvSpPr>
        <p:spPr>
          <a:xfrm rot="5384795">
            <a:off x="719493" y="4247436"/>
            <a:ext cx="6125898" cy="0"/>
          </a:xfrm>
          <a:prstGeom prst="line">
            <a:avLst/>
          </a:prstGeom>
          <a:ln w="19050" cap="rnd">
            <a:solidFill>
              <a:srgbClr val="FFFFFF"/>
            </a:solidFill>
            <a:prstDash val="solid"/>
            <a:headEnd type="none" w="sm" len="sm"/>
            <a:tailEnd type="none" w="sm" len="sm"/>
          </a:ln>
        </p:spPr>
        <p:txBody>
          <a:bodyPr/>
          <a:lstStyle/>
          <a:p>
            <a:endParaRPr lang="en-GB"/>
          </a:p>
        </p:txBody>
      </p:sp>
      <p:grpSp>
        <p:nvGrpSpPr>
          <p:cNvPr id="6" name="Group 6"/>
          <p:cNvGrpSpPr/>
          <p:nvPr/>
        </p:nvGrpSpPr>
        <p:grpSpPr>
          <a:xfrm>
            <a:off x="4086828" y="1146844"/>
            <a:ext cx="4996212" cy="992109"/>
            <a:chOff x="0" y="0"/>
            <a:chExt cx="6661616" cy="1322812"/>
          </a:xfrm>
        </p:grpSpPr>
        <p:sp>
          <p:nvSpPr>
            <p:cNvPr id="7" name="Freeform 7"/>
            <p:cNvSpPr/>
            <p:nvPr/>
          </p:nvSpPr>
          <p:spPr>
            <a:xfrm>
              <a:off x="0" y="0"/>
              <a:ext cx="6661658" cy="1322832"/>
            </a:xfrm>
            <a:custGeom>
              <a:avLst/>
              <a:gdLst/>
              <a:ahLst/>
              <a:cxnLst/>
              <a:rect l="l" t="t" r="r" b="b"/>
              <a:pathLst>
                <a:path w="6661658" h="1322832">
                  <a:moveTo>
                    <a:pt x="0" y="132334"/>
                  </a:moveTo>
                  <a:cubicBezTo>
                    <a:pt x="0" y="59182"/>
                    <a:pt x="59182" y="0"/>
                    <a:pt x="132334" y="0"/>
                  </a:cubicBezTo>
                  <a:lnTo>
                    <a:pt x="6529324" y="0"/>
                  </a:lnTo>
                  <a:cubicBezTo>
                    <a:pt x="6602349" y="0"/>
                    <a:pt x="6661658" y="59182"/>
                    <a:pt x="6661658" y="132334"/>
                  </a:cubicBezTo>
                  <a:lnTo>
                    <a:pt x="6661658" y="1190498"/>
                  </a:lnTo>
                  <a:cubicBezTo>
                    <a:pt x="6661658" y="1263523"/>
                    <a:pt x="6602476" y="1322832"/>
                    <a:pt x="6529324" y="1322832"/>
                  </a:cubicBezTo>
                  <a:lnTo>
                    <a:pt x="132334" y="1322832"/>
                  </a:lnTo>
                  <a:cubicBezTo>
                    <a:pt x="59182" y="1322832"/>
                    <a:pt x="0" y="1263650"/>
                    <a:pt x="0" y="1190498"/>
                  </a:cubicBezTo>
                  <a:close/>
                </a:path>
              </a:pathLst>
            </a:custGeom>
            <a:solidFill>
              <a:srgbClr val="227542"/>
            </a:solidFill>
          </p:spPr>
          <p:txBody>
            <a:bodyPr/>
            <a:lstStyle/>
            <a:p>
              <a:endParaRPr lang="en-GB"/>
            </a:p>
          </p:txBody>
        </p:sp>
      </p:grpSp>
      <p:sp>
        <p:nvSpPr>
          <p:cNvPr id="8" name="Freeform 8"/>
          <p:cNvSpPr/>
          <p:nvPr/>
        </p:nvSpPr>
        <p:spPr>
          <a:xfrm>
            <a:off x="4386940" y="1370068"/>
            <a:ext cx="545660" cy="545660"/>
          </a:xfrm>
          <a:custGeom>
            <a:avLst/>
            <a:gdLst/>
            <a:ahLst/>
            <a:cxnLst/>
            <a:rect l="l" t="t" r="r" b="b"/>
            <a:pathLst>
              <a:path w="545660" h="545660">
                <a:moveTo>
                  <a:pt x="0" y="0"/>
                </a:moveTo>
                <a:lnTo>
                  <a:pt x="545659" y="0"/>
                </a:lnTo>
                <a:lnTo>
                  <a:pt x="545659" y="545660"/>
                </a:lnTo>
                <a:lnTo>
                  <a:pt x="0" y="545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9" name="Group 9"/>
          <p:cNvGrpSpPr/>
          <p:nvPr/>
        </p:nvGrpSpPr>
        <p:grpSpPr>
          <a:xfrm>
            <a:off x="5227634" y="1141764"/>
            <a:ext cx="3860485" cy="1002269"/>
            <a:chOff x="0" y="0"/>
            <a:chExt cx="5147314" cy="1336358"/>
          </a:xfrm>
        </p:grpSpPr>
        <p:sp>
          <p:nvSpPr>
            <p:cNvPr id="10" name="Freeform 10"/>
            <p:cNvSpPr/>
            <p:nvPr/>
          </p:nvSpPr>
          <p:spPr>
            <a:xfrm>
              <a:off x="0" y="0"/>
              <a:ext cx="5147314" cy="1336358"/>
            </a:xfrm>
            <a:custGeom>
              <a:avLst/>
              <a:gdLst/>
              <a:ahLst/>
              <a:cxnLst/>
              <a:rect l="l" t="t" r="r" b="b"/>
              <a:pathLst>
                <a:path w="5147314" h="1336358">
                  <a:moveTo>
                    <a:pt x="0" y="0"/>
                  </a:moveTo>
                  <a:lnTo>
                    <a:pt x="5147314" y="0"/>
                  </a:lnTo>
                  <a:lnTo>
                    <a:pt x="5147314" y="1336358"/>
                  </a:lnTo>
                  <a:lnTo>
                    <a:pt x="0" y="1336358"/>
                  </a:lnTo>
                  <a:close/>
                </a:path>
              </a:pathLst>
            </a:custGeom>
            <a:solidFill>
              <a:srgbClr val="FFFFFF">
                <a:alpha val="0"/>
              </a:srgbClr>
            </a:solidFill>
          </p:spPr>
          <p:txBody>
            <a:bodyPr/>
            <a:lstStyle/>
            <a:p>
              <a:endParaRPr lang="en-GB"/>
            </a:p>
          </p:txBody>
        </p:sp>
        <p:sp>
          <p:nvSpPr>
            <p:cNvPr id="11" name="TextBox 11"/>
            <p:cNvSpPr txBox="1"/>
            <p:nvPr/>
          </p:nvSpPr>
          <p:spPr>
            <a:xfrm>
              <a:off x="0" y="-57150"/>
              <a:ext cx="5147314" cy="1393508"/>
            </a:xfrm>
            <a:prstGeom prst="rect">
              <a:avLst/>
            </a:prstGeom>
          </p:spPr>
          <p:txBody>
            <a:bodyPr lIns="0" tIns="0" rIns="0" bIns="0" rtlCol="0" anchor="ctr"/>
            <a:lstStyle/>
            <a:p>
              <a:pPr algn="l">
                <a:lnSpc>
                  <a:spcPts val="3151"/>
                </a:lnSpc>
              </a:pPr>
              <a:r>
                <a:rPr lang="en-US" sz="2626">
                  <a:solidFill>
                    <a:srgbClr val="FFFFFF"/>
                  </a:solidFill>
                  <a:latin typeface="Calibri (MS)"/>
                  <a:ea typeface="Calibri (MS)"/>
                  <a:cs typeface="Calibri (MS)"/>
                  <a:sym typeface="Calibri (MS)"/>
                </a:rPr>
                <a:t>Useful dates </a:t>
              </a:r>
            </a:p>
          </p:txBody>
        </p:sp>
      </p:grpSp>
      <p:grpSp>
        <p:nvGrpSpPr>
          <p:cNvPr id="12" name="Group 12"/>
          <p:cNvGrpSpPr/>
          <p:nvPr/>
        </p:nvGrpSpPr>
        <p:grpSpPr>
          <a:xfrm>
            <a:off x="4086828" y="2386980"/>
            <a:ext cx="4996212" cy="992109"/>
            <a:chOff x="0" y="0"/>
            <a:chExt cx="6661616" cy="1322812"/>
          </a:xfrm>
        </p:grpSpPr>
        <p:sp>
          <p:nvSpPr>
            <p:cNvPr id="13" name="Freeform 13"/>
            <p:cNvSpPr/>
            <p:nvPr/>
          </p:nvSpPr>
          <p:spPr>
            <a:xfrm>
              <a:off x="0" y="0"/>
              <a:ext cx="6661658" cy="1322832"/>
            </a:xfrm>
            <a:custGeom>
              <a:avLst/>
              <a:gdLst/>
              <a:ahLst/>
              <a:cxnLst/>
              <a:rect l="l" t="t" r="r" b="b"/>
              <a:pathLst>
                <a:path w="6661658" h="1322832">
                  <a:moveTo>
                    <a:pt x="0" y="132334"/>
                  </a:moveTo>
                  <a:cubicBezTo>
                    <a:pt x="0" y="59182"/>
                    <a:pt x="59182" y="0"/>
                    <a:pt x="132334" y="0"/>
                  </a:cubicBezTo>
                  <a:lnTo>
                    <a:pt x="6529324" y="0"/>
                  </a:lnTo>
                  <a:cubicBezTo>
                    <a:pt x="6602349" y="0"/>
                    <a:pt x="6661658" y="59182"/>
                    <a:pt x="6661658" y="132334"/>
                  </a:cubicBezTo>
                  <a:lnTo>
                    <a:pt x="6661658" y="1190498"/>
                  </a:lnTo>
                  <a:cubicBezTo>
                    <a:pt x="6661658" y="1263523"/>
                    <a:pt x="6602476" y="1322832"/>
                    <a:pt x="6529324" y="1322832"/>
                  </a:cubicBezTo>
                  <a:lnTo>
                    <a:pt x="132334" y="1322832"/>
                  </a:lnTo>
                  <a:cubicBezTo>
                    <a:pt x="59182" y="1322832"/>
                    <a:pt x="0" y="1263650"/>
                    <a:pt x="0" y="1190498"/>
                  </a:cubicBezTo>
                  <a:close/>
                </a:path>
              </a:pathLst>
            </a:custGeom>
            <a:solidFill>
              <a:srgbClr val="227542"/>
            </a:solidFill>
          </p:spPr>
          <p:txBody>
            <a:bodyPr/>
            <a:lstStyle/>
            <a:p>
              <a:endParaRPr lang="en-GB"/>
            </a:p>
          </p:txBody>
        </p:sp>
      </p:grpSp>
      <p:sp>
        <p:nvSpPr>
          <p:cNvPr id="14" name="Freeform 14"/>
          <p:cNvSpPr/>
          <p:nvPr/>
        </p:nvSpPr>
        <p:spPr>
          <a:xfrm>
            <a:off x="4386940" y="2610205"/>
            <a:ext cx="545660" cy="545660"/>
          </a:xfrm>
          <a:custGeom>
            <a:avLst/>
            <a:gdLst/>
            <a:ahLst/>
            <a:cxnLst/>
            <a:rect l="l" t="t" r="r" b="b"/>
            <a:pathLst>
              <a:path w="545660" h="545660">
                <a:moveTo>
                  <a:pt x="0" y="0"/>
                </a:moveTo>
                <a:lnTo>
                  <a:pt x="545659" y="0"/>
                </a:lnTo>
                <a:lnTo>
                  <a:pt x="545659" y="545660"/>
                </a:lnTo>
                <a:lnTo>
                  <a:pt x="0" y="545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5" name="Group 15"/>
          <p:cNvGrpSpPr/>
          <p:nvPr/>
        </p:nvGrpSpPr>
        <p:grpSpPr>
          <a:xfrm>
            <a:off x="5227634" y="2381900"/>
            <a:ext cx="3860485" cy="1002269"/>
            <a:chOff x="0" y="0"/>
            <a:chExt cx="5147314" cy="1336358"/>
          </a:xfrm>
        </p:grpSpPr>
        <p:sp>
          <p:nvSpPr>
            <p:cNvPr id="16" name="Freeform 16"/>
            <p:cNvSpPr/>
            <p:nvPr/>
          </p:nvSpPr>
          <p:spPr>
            <a:xfrm>
              <a:off x="0" y="0"/>
              <a:ext cx="5147314" cy="1336358"/>
            </a:xfrm>
            <a:custGeom>
              <a:avLst/>
              <a:gdLst/>
              <a:ahLst/>
              <a:cxnLst/>
              <a:rect l="l" t="t" r="r" b="b"/>
              <a:pathLst>
                <a:path w="5147314" h="1336358">
                  <a:moveTo>
                    <a:pt x="0" y="0"/>
                  </a:moveTo>
                  <a:lnTo>
                    <a:pt x="5147314" y="0"/>
                  </a:lnTo>
                  <a:lnTo>
                    <a:pt x="5147314" y="1336358"/>
                  </a:lnTo>
                  <a:lnTo>
                    <a:pt x="0" y="1336358"/>
                  </a:lnTo>
                  <a:close/>
                </a:path>
              </a:pathLst>
            </a:custGeom>
            <a:solidFill>
              <a:srgbClr val="000000">
                <a:alpha val="0"/>
              </a:srgbClr>
            </a:solidFill>
          </p:spPr>
          <p:txBody>
            <a:bodyPr/>
            <a:lstStyle/>
            <a:p>
              <a:endParaRPr lang="en-GB"/>
            </a:p>
          </p:txBody>
        </p:sp>
        <p:sp>
          <p:nvSpPr>
            <p:cNvPr id="17" name="TextBox 17"/>
            <p:cNvSpPr txBox="1"/>
            <p:nvPr/>
          </p:nvSpPr>
          <p:spPr>
            <a:xfrm>
              <a:off x="0" y="-57150"/>
              <a:ext cx="5147314" cy="1393508"/>
            </a:xfrm>
            <a:prstGeom prst="rect">
              <a:avLst/>
            </a:prstGeom>
          </p:spPr>
          <p:txBody>
            <a:bodyPr lIns="0" tIns="0" rIns="0" bIns="0" rtlCol="0" anchor="ctr"/>
            <a:lstStyle/>
            <a:p>
              <a:pPr algn="l">
                <a:lnSpc>
                  <a:spcPts val="3151"/>
                </a:lnSpc>
              </a:pPr>
              <a:r>
                <a:rPr lang="en-US" sz="2626">
                  <a:solidFill>
                    <a:srgbClr val="FFFFFF"/>
                  </a:solidFill>
                  <a:latin typeface="Calibri (MS)"/>
                  <a:ea typeface="Calibri (MS)"/>
                  <a:cs typeface="Calibri (MS)"/>
                  <a:sym typeface="Calibri (MS)"/>
                </a:rPr>
                <a:t>12ᵗʰ June-1 to 3pm Transition afternoon</a:t>
              </a:r>
            </a:p>
          </p:txBody>
        </p:sp>
      </p:grpSp>
      <p:grpSp>
        <p:nvGrpSpPr>
          <p:cNvPr id="18" name="Group 18"/>
          <p:cNvGrpSpPr/>
          <p:nvPr/>
        </p:nvGrpSpPr>
        <p:grpSpPr>
          <a:xfrm>
            <a:off x="4086828" y="3627117"/>
            <a:ext cx="4996212" cy="992109"/>
            <a:chOff x="0" y="0"/>
            <a:chExt cx="6661616" cy="1322812"/>
          </a:xfrm>
        </p:grpSpPr>
        <p:sp>
          <p:nvSpPr>
            <p:cNvPr id="19" name="Freeform 19"/>
            <p:cNvSpPr/>
            <p:nvPr/>
          </p:nvSpPr>
          <p:spPr>
            <a:xfrm>
              <a:off x="0" y="0"/>
              <a:ext cx="6661658" cy="1322832"/>
            </a:xfrm>
            <a:custGeom>
              <a:avLst/>
              <a:gdLst/>
              <a:ahLst/>
              <a:cxnLst/>
              <a:rect l="l" t="t" r="r" b="b"/>
              <a:pathLst>
                <a:path w="6661658" h="1322832">
                  <a:moveTo>
                    <a:pt x="0" y="132334"/>
                  </a:moveTo>
                  <a:cubicBezTo>
                    <a:pt x="0" y="59182"/>
                    <a:pt x="59182" y="0"/>
                    <a:pt x="132334" y="0"/>
                  </a:cubicBezTo>
                  <a:lnTo>
                    <a:pt x="6529324" y="0"/>
                  </a:lnTo>
                  <a:cubicBezTo>
                    <a:pt x="6602349" y="0"/>
                    <a:pt x="6661658" y="59182"/>
                    <a:pt x="6661658" y="132334"/>
                  </a:cubicBezTo>
                  <a:lnTo>
                    <a:pt x="6661658" y="1190498"/>
                  </a:lnTo>
                  <a:cubicBezTo>
                    <a:pt x="6661658" y="1263523"/>
                    <a:pt x="6602476" y="1322832"/>
                    <a:pt x="6529324" y="1322832"/>
                  </a:cubicBezTo>
                  <a:lnTo>
                    <a:pt x="132334" y="1322832"/>
                  </a:lnTo>
                  <a:cubicBezTo>
                    <a:pt x="59182" y="1322832"/>
                    <a:pt x="0" y="1263650"/>
                    <a:pt x="0" y="1190498"/>
                  </a:cubicBezTo>
                  <a:close/>
                </a:path>
              </a:pathLst>
            </a:custGeom>
            <a:solidFill>
              <a:srgbClr val="227542"/>
            </a:solidFill>
          </p:spPr>
          <p:txBody>
            <a:bodyPr/>
            <a:lstStyle/>
            <a:p>
              <a:endParaRPr lang="en-GB"/>
            </a:p>
          </p:txBody>
        </p:sp>
      </p:grpSp>
      <p:sp>
        <p:nvSpPr>
          <p:cNvPr id="20" name="Freeform 20"/>
          <p:cNvSpPr/>
          <p:nvPr/>
        </p:nvSpPr>
        <p:spPr>
          <a:xfrm>
            <a:off x="4386940" y="3850341"/>
            <a:ext cx="545660" cy="545660"/>
          </a:xfrm>
          <a:custGeom>
            <a:avLst/>
            <a:gdLst/>
            <a:ahLst/>
            <a:cxnLst/>
            <a:rect l="l" t="t" r="r" b="b"/>
            <a:pathLst>
              <a:path w="545660" h="545660">
                <a:moveTo>
                  <a:pt x="0" y="0"/>
                </a:moveTo>
                <a:lnTo>
                  <a:pt x="545659" y="0"/>
                </a:lnTo>
                <a:lnTo>
                  <a:pt x="545659" y="545660"/>
                </a:lnTo>
                <a:lnTo>
                  <a:pt x="0" y="545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21" name="Group 21"/>
          <p:cNvGrpSpPr/>
          <p:nvPr/>
        </p:nvGrpSpPr>
        <p:grpSpPr>
          <a:xfrm>
            <a:off x="5227634" y="3622037"/>
            <a:ext cx="3860485" cy="1002269"/>
            <a:chOff x="0" y="0"/>
            <a:chExt cx="5147314" cy="1336358"/>
          </a:xfrm>
        </p:grpSpPr>
        <p:sp>
          <p:nvSpPr>
            <p:cNvPr id="22" name="Freeform 22"/>
            <p:cNvSpPr/>
            <p:nvPr/>
          </p:nvSpPr>
          <p:spPr>
            <a:xfrm>
              <a:off x="0" y="0"/>
              <a:ext cx="5147314" cy="1336358"/>
            </a:xfrm>
            <a:custGeom>
              <a:avLst/>
              <a:gdLst/>
              <a:ahLst/>
              <a:cxnLst/>
              <a:rect l="l" t="t" r="r" b="b"/>
              <a:pathLst>
                <a:path w="5147314" h="1336358">
                  <a:moveTo>
                    <a:pt x="0" y="0"/>
                  </a:moveTo>
                  <a:lnTo>
                    <a:pt x="5147314" y="0"/>
                  </a:lnTo>
                  <a:lnTo>
                    <a:pt x="5147314" y="1336358"/>
                  </a:lnTo>
                  <a:lnTo>
                    <a:pt x="0" y="1336358"/>
                  </a:lnTo>
                  <a:close/>
                </a:path>
              </a:pathLst>
            </a:custGeom>
            <a:solidFill>
              <a:srgbClr val="000000">
                <a:alpha val="0"/>
              </a:srgbClr>
            </a:solidFill>
          </p:spPr>
          <p:txBody>
            <a:bodyPr/>
            <a:lstStyle/>
            <a:p>
              <a:endParaRPr lang="en-GB"/>
            </a:p>
          </p:txBody>
        </p:sp>
        <p:sp>
          <p:nvSpPr>
            <p:cNvPr id="23" name="TextBox 23"/>
            <p:cNvSpPr txBox="1"/>
            <p:nvPr/>
          </p:nvSpPr>
          <p:spPr>
            <a:xfrm>
              <a:off x="0" y="-57150"/>
              <a:ext cx="5147314" cy="1393508"/>
            </a:xfrm>
            <a:prstGeom prst="rect">
              <a:avLst/>
            </a:prstGeom>
          </p:spPr>
          <p:txBody>
            <a:bodyPr lIns="0" tIns="0" rIns="0" bIns="0" rtlCol="0" anchor="ctr"/>
            <a:lstStyle/>
            <a:p>
              <a:pPr algn="l">
                <a:lnSpc>
                  <a:spcPts val="3151"/>
                </a:lnSpc>
              </a:pPr>
              <a:r>
                <a:rPr lang="en-US" sz="2626">
                  <a:solidFill>
                    <a:srgbClr val="FFFFFF"/>
                  </a:solidFill>
                  <a:latin typeface="Calibri (MS)"/>
                  <a:ea typeface="Calibri (MS)"/>
                  <a:cs typeface="Calibri (MS)"/>
                  <a:sym typeface="Calibri (MS)"/>
                </a:rPr>
                <a:t>17ᵗʰ June 9 to 1 Transition morning with lunch</a:t>
              </a:r>
            </a:p>
          </p:txBody>
        </p:sp>
      </p:grpSp>
      <p:grpSp>
        <p:nvGrpSpPr>
          <p:cNvPr id="24" name="Group 24"/>
          <p:cNvGrpSpPr/>
          <p:nvPr/>
        </p:nvGrpSpPr>
        <p:grpSpPr>
          <a:xfrm>
            <a:off x="4086828" y="4867253"/>
            <a:ext cx="4996212" cy="992109"/>
            <a:chOff x="0" y="0"/>
            <a:chExt cx="6661616" cy="1322812"/>
          </a:xfrm>
        </p:grpSpPr>
        <p:sp>
          <p:nvSpPr>
            <p:cNvPr id="25" name="Freeform 25"/>
            <p:cNvSpPr/>
            <p:nvPr/>
          </p:nvSpPr>
          <p:spPr>
            <a:xfrm>
              <a:off x="0" y="0"/>
              <a:ext cx="6661658" cy="1322832"/>
            </a:xfrm>
            <a:custGeom>
              <a:avLst/>
              <a:gdLst/>
              <a:ahLst/>
              <a:cxnLst/>
              <a:rect l="l" t="t" r="r" b="b"/>
              <a:pathLst>
                <a:path w="6661658" h="1322832">
                  <a:moveTo>
                    <a:pt x="0" y="132334"/>
                  </a:moveTo>
                  <a:cubicBezTo>
                    <a:pt x="0" y="59182"/>
                    <a:pt x="59182" y="0"/>
                    <a:pt x="132334" y="0"/>
                  </a:cubicBezTo>
                  <a:lnTo>
                    <a:pt x="6529324" y="0"/>
                  </a:lnTo>
                  <a:cubicBezTo>
                    <a:pt x="6602349" y="0"/>
                    <a:pt x="6661658" y="59182"/>
                    <a:pt x="6661658" y="132334"/>
                  </a:cubicBezTo>
                  <a:lnTo>
                    <a:pt x="6661658" y="1190498"/>
                  </a:lnTo>
                  <a:cubicBezTo>
                    <a:pt x="6661658" y="1263523"/>
                    <a:pt x="6602476" y="1322832"/>
                    <a:pt x="6529324" y="1322832"/>
                  </a:cubicBezTo>
                  <a:lnTo>
                    <a:pt x="132334" y="1322832"/>
                  </a:lnTo>
                  <a:cubicBezTo>
                    <a:pt x="59182" y="1322832"/>
                    <a:pt x="0" y="1263650"/>
                    <a:pt x="0" y="1190498"/>
                  </a:cubicBezTo>
                  <a:close/>
                </a:path>
              </a:pathLst>
            </a:custGeom>
            <a:solidFill>
              <a:srgbClr val="227542"/>
            </a:solidFill>
          </p:spPr>
          <p:txBody>
            <a:bodyPr/>
            <a:lstStyle/>
            <a:p>
              <a:endParaRPr lang="en-GB"/>
            </a:p>
          </p:txBody>
        </p:sp>
      </p:grpSp>
      <p:sp>
        <p:nvSpPr>
          <p:cNvPr id="26" name="Freeform 26"/>
          <p:cNvSpPr/>
          <p:nvPr/>
        </p:nvSpPr>
        <p:spPr>
          <a:xfrm>
            <a:off x="4386940" y="5090478"/>
            <a:ext cx="545660" cy="545660"/>
          </a:xfrm>
          <a:custGeom>
            <a:avLst/>
            <a:gdLst/>
            <a:ahLst/>
            <a:cxnLst/>
            <a:rect l="l" t="t" r="r" b="b"/>
            <a:pathLst>
              <a:path w="545660" h="545660">
                <a:moveTo>
                  <a:pt x="0" y="0"/>
                </a:moveTo>
                <a:lnTo>
                  <a:pt x="545659" y="0"/>
                </a:lnTo>
                <a:lnTo>
                  <a:pt x="545659" y="545660"/>
                </a:lnTo>
                <a:lnTo>
                  <a:pt x="0" y="5456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7" name="Group 27"/>
          <p:cNvGrpSpPr/>
          <p:nvPr/>
        </p:nvGrpSpPr>
        <p:grpSpPr>
          <a:xfrm>
            <a:off x="5227634" y="4862173"/>
            <a:ext cx="3860485" cy="1329642"/>
            <a:chOff x="0" y="0"/>
            <a:chExt cx="5147314" cy="1772857"/>
          </a:xfrm>
        </p:grpSpPr>
        <p:sp>
          <p:nvSpPr>
            <p:cNvPr id="28" name="Freeform 28"/>
            <p:cNvSpPr/>
            <p:nvPr/>
          </p:nvSpPr>
          <p:spPr>
            <a:xfrm>
              <a:off x="0" y="0"/>
              <a:ext cx="5147314" cy="1772857"/>
            </a:xfrm>
            <a:custGeom>
              <a:avLst/>
              <a:gdLst/>
              <a:ahLst/>
              <a:cxnLst/>
              <a:rect l="l" t="t" r="r" b="b"/>
              <a:pathLst>
                <a:path w="5147314" h="1772857">
                  <a:moveTo>
                    <a:pt x="0" y="0"/>
                  </a:moveTo>
                  <a:lnTo>
                    <a:pt x="5147314" y="0"/>
                  </a:lnTo>
                  <a:lnTo>
                    <a:pt x="5147314" y="1772857"/>
                  </a:lnTo>
                  <a:lnTo>
                    <a:pt x="0" y="1772857"/>
                  </a:lnTo>
                  <a:close/>
                </a:path>
              </a:pathLst>
            </a:custGeom>
            <a:solidFill>
              <a:srgbClr val="000000">
                <a:alpha val="0"/>
              </a:srgbClr>
            </a:solidFill>
          </p:spPr>
          <p:txBody>
            <a:bodyPr/>
            <a:lstStyle/>
            <a:p>
              <a:endParaRPr lang="en-GB"/>
            </a:p>
          </p:txBody>
        </p:sp>
        <p:sp>
          <p:nvSpPr>
            <p:cNvPr id="29" name="TextBox 29"/>
            <p:cNvSpPr txBox="1"/>
            <p:nvPr/>
          </p:nvSpPr>
          <p:spPr>
            <a:xfrm>
              <a:off x="0" y="-57150"/>
              <a:ext cx="5147314" cy="1830007"/>
            </a:xfrm>
            <a:prstGeom prst="rect">
              <a:avLst/>
            </a:prstGeom>
          </p:spPr>
          <p:txBody>
            <a:bodyPr lIns="0" tIns="0" rIns="0" bIns="0" rtlCol="0" anchor="ctr"/>
            <a:lstStyle/>
            <a:p>
              <a:pPr algn="l">
                <a:lnSpc>
                  <a:spcPts val="3151"/>
                </a:lnSpc>
              </a:pPr>
              <a:r>
                <a:rPr lang="en-US" sz="2626">
                  <a:solidFill>
                    <a:srgbClr val="FFFFFF"/>
                  </a:solidFill>
                  <a:latin typeface="Calibri (MS)"/>
                  <a:ea typeface="Calibri (MS)"/>
                  <a:cs typeface="Calibri (MS)"/>
                  <a:sym typeface="Calibri (MS)"/>
                </a:rPr>
                <a:t>3ʳᵈ July 2.30 to 4.30-</a:t>
              </a:r>
            </a:p>
            <a:p>
              <a:pPr algn="l">
                <a:lnSpc>
                  <a:spcPts val="3151"/>
                </a:lnSpc>
              </a:pPr>
              <a:r>
                <a:rPr lang="en-US" sz="2626">
                  <a:solidFill>
                    <a:srgbClr val="FFFFFF"/>
                  </a:solidFill>
                  <a:latin typeface="Calibri (MS)"/>
                  <a:ea typeface="Calibri (MS)"/>
                  <a:cs typeface="Calibri (MS)"/>
                  <a:sym typeface="Calibri (MS)"/>
                </a:rPr>
                <a:t>PTFA Summer Fayre-all welcome </a:t>
              </a:r>
            </a:p>
          </p:txBody>
        </p:sp>
      </p:grpSp>
      <p:grpSp>
        <p:nvGrpSpPr>
          <p:cNvPr id="30" name="Group 30"/>
          <p:cNvGrpSpPr/>
          <p:nvPr/>
        </p:nvGrpSpPr>
        <p:grpSpPr>
          <a:xfrm>
            <a:off x="4086828" y="6107390"/>
            <a:ext cx="4996212" cy="992109"/>
            <a:chOff x="0" y="0"/>
            <a:chExt cx="6661616" cy="1322812"/>
          </a:xfrm>
        </p:grpSpPr>
        <p:sp>
          <p:nvSpPr>
            <p:cNvPr id="31" name="Freeform 31"/>
            <p:cNvSpPr/>
            <p:nvPr/>
          </p:nvSpPr>
          <p:spPr>
            <a:xfrm>
              <a:off x="0" y="0"/>
              <a:ext cx="6661658" cy="1322832"/>
            </a:xfrm>
            <a:custGeom>
              <a:avLst/>
              <a:gdLst/>
              <a:ahLst/>
              <a:cxnLst/>
              <a:rect l="l" t="t" r="r" b="b"/>
              <a:pathLst>
                <a:path w="6661658" h="1322832">
                  <a:moveTo>
                    <a:pt x="0" y="132334"/>
                  </a:moveTo>
                  <a:cubicBezTo>
                    <a:pt x="0" y="59182"/>
                    <a:pt x="59182" y="0"/>
                    <a:pt x="132334" y="0"/>
                  </a:cubicBezTo>
                  <a:lnTo>
                    <a:pt x="6529324" y="0"/>
                  </a:lnTo>
                  <a:cubicBezTo>
                    <a:pt x="6602349" y="0"/>
                    <a:pt x="6661658" y="59182"/>
                    <a:pt x="6661658" y="132334"/>
                  </a:cubicBezTo>
                  <a:lnTo>
                    <a:pt x="6661658" y="1190498"/>
                  </a:lnTo>
                  <a:cubicBezTo>
                    <a:pt x="6661658" y="1263523"/>
                    <a:pt x="6602476" y="1322832"/>
                    <a:pt x="6529324" y="1322832"/>
                  </a:cubicBezTo>
                  <a:lnTo>
                    <a:pt x="132334" y="1322832"/>
                  </a:lnTo>
                  <a:cubicBezTo>
                    <a:pt x="59182" y="1322832"/>
                    <a:pt x="0" y="1263650"/>
                    <a:pt x="0" y="1190498"/>
                  </a:cubicBezTo>
                  <a:close/>
                </a:path>
              </a:pathLst>
            </a:custGeom>
            <a:solidFill>
              <a:srgbClr val="227542"/>
            </a:solidFill>
          </p:spPr>
          <p:txBody>
            <a:bodyPr/>
            <a:lstStyle/>
            <a:p>
              <a:endParaRPr lang="en-GB"/>
            </a:p>
          </p:txBody>
        </p:sp>
      </p:grpSp>
      <p:sp>
        <p:nvSpPr>
          <p:cNvPr id="32" name="Freeform 32"/>
          <p:cNvSpPr/>
          <p:nvPr/>
        </p:nvSpPr>
        <p:spPr>
          <a:xfrm>
            <a:off x="4386940" y="6330614"/>
            <a:ext cx="545660" cy="545660"/>
          </a:xfrm>
          <a:custGeom>
            <a:avLst/>
            <a:gdLst/>
            <a:ahLst/>
            <a:cxnLst/>
            <a:rect l="l" t="t" r="r" b="b"/>
            <a:pathLst>
              <a:path w="545660" h="545660">
                <a:moveTo>
                  <a:pt x="0" y="0"/>
                </a:moveTo>
                <a:lnTo>
                  <a:pt x="545659" y="0"/>
                </a:lnTo>
                <a:lnTo>
                  <a:pt x="545659" y="545660"/>
                </a:lnTo>
                <a:lnTo>
                  <a:pt x="0" y="5456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33" name="Group 33"/>
          <p:cNvGrpSpPr/>
          <p:nvPr/>
        </p:nvGrpSpPr>
        <p:grpSpPr>
          <a:xfrm>
            <a:off x="5227634" y="6102310"/>
            <a:ext cx="3860485" cy="1002269"/>
            <a:chOff x="0" y="0"/>
            <a:chExt cx="5147314" cy="1336358"/>
          </a:xfrm>
        </p:grpSpPr>
        <p:sp>
          <p:nvSpPr>
            <p:cNvPr id="34" name="Freeform 34"/>
            <p:cNvSpPr/>
            <p:nvPr/>
          </p:nvSpPr>
          <p:spPr>
            <a:xfrm>
              <a:off x="0" y="0"/>
              <a:ext cx="5147314" cy="1336358"/>
            </a:xfrm>
            <a:custGeom>
              <a:avLst/>
              <a:gdLst/>
              <a:ahLst/>
              <a:cxnLst/>
              <a:rect l="l" t="t" r="r" b="b"/>
              <a:pathLst>
                <a:path w="5147314" h="1336358">
                  <a:moveTo>
                    <a:pt x="0" y="0"/>
                  </a:moveTo>
                  <a:lnTo>
                    <a:pt x="5147314" y="0"/>
                  </a:lnTo>
                  <a:lnTo>
                    <a:pt x="5147314" y="1336358"/>
                  </a:lnTo>
                  <a:lnTo>
                    <a:pt x="0" y="1336358"/>
                  </a:lnTo>
                  <a:close/>
                </a:path>
              </a:pathLst>
            </a:custGeom>
            <a:solidFill>
              <a:srgbClr val="000000">
                <a:alpha val="0"/>
              </a:srgbClr>
            </a:solidFill>
          </p:spPr>
          <p:txBody>
            <a:bodyPr/>
            <a:lstStyle/>
            <a:p>
              <a:endParaRPr lang="en-GB"/>
            </a:p>
          </p:txBody>
        </p:sp>
        <p:sp>
          <p:nvSpPr>
            <p:cNvPr id="35" name="TextBox 35"/>
            <p:cNvSpPr txBox="1"/>
            <p:nvPr/>
          </p:nvSpPr>
          <p:spPr>
            <a:xfrm>
              <a:off x="0" y="-57150"/>
              <a:ext cx="5147314" cy="1393508"/>
            </a:xfrm>
            <a:prstGeom prst="rect">
              <a:avLst/>
            </a:prstGeom>
          </p:spPr>
          <p:txBody>
            <a:bodyPr lIns="0" tIns="0" rIns="0" bIns="0" rtlCol="0" anchor="ctr"/>
            <a:lstStyle/>
            <a:p>
              <a:pPr algn="l">
                <a:lnSpc>
                  <a:spcPts val="3151"/>
                </a:lnSpc>
              </a:pPr>
              <a:r>
                <a:rPr lang="en-US" sz="2626">
                  <a:solidFill>
                    <a:srgbClr val="FFFFFF"/>
                  </a:solidFill>
                  <a:latin typeface="Calibri (MS)"/>
                  <a:ea typeface="Calibri (MS)"/>
                  <a:cs typeface="Calibri (MS)"/>
                  <a:sym typeface="Calibri (MS)"/>
                </a:rPr>
                <a:t>8ᵗʰ September-first day of school</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grpSp>
        <p:nvGrpSpPr>
          <p:cNvPr id="2" name="Group 2"/>
          <p:cNvGrpSpPr/>
          <p:nvPr/>
        </p:nvGrpSpPr>
        <p:grpSpPr>
          <a:xfrm>
            <a:off x="670560" y="389467"/>
            <a:ext cx="8412480" cy="1413934"/>
            <a:chOff x="0" y="0"/>
            <a:chExt cx="11216640" cy="1885245"/>
          </a:xfrm>
        </p:grpSpPr>
        <p:sp>
          <p:nvSpPr>
            <p:cNvPr id="3" name="Freeform 3"/>
            <p:cNvSpPr/>
            <p:nvPr/>
          </p:nvSpPr>
          <p:spPr>
            <a:xfrm>
              <a:off x="0" y="0"/>
              <a:ext cx="11216640" cy="1885245"/>
            </a:xfrm>
            <a:custGeom>
              <a:avLst/>
              <a:gdLst/>
              <a:ahLst/>
              <a:cxnLst/>
              <a:rect l="l" t="t" r="r" b="b"/>
              <a:pathLst>
                <a:path w="11216640" h="1885245">
                  <a:moveTo>
                    <a:pt x="0" y="0"/>
                  </a:moveTo>
                  <a:lnTo>
                    <a:pt x="11216640" y="0"/>
                  </a:lnTo>
                  <a:lnTo>
                    <a:pt x="11216640" y="1885245"/>
                  </a:lnTo>
                  <a:lnTo>
                    <a:pt x="0" y="1885245"/>
                  </a:lnTo>
                  <a:close/>
                </a:path>
              </a:pathLst>
            </a:custGeom>
            <a:solidFill>
              <a:srgbClr val="FFFFFF">
                <a:alpha val="0"/>
              </a:srgbClr>
            </a:solidFill>
          </p:spPr>
          <p:txBody>
            <a:bodyPr/>
            <a:lstStyle/>
            <a:p>
              <a:endParaRPr lang="en-GB"/>
            </a:p>
          </p:txBody>
        </p:sp>
        <p:sp>
          <p:nvSpPr>
            <p:cNvPr id="4" name="TextBox 4"/>
            <p:cNvSpPr txBox="1"/>
            <p:nvPr/>
          </p:nvSpPr>
          <p:spPr>
            <a:xfrm>
              <a:off x="0" y="-38100"/>
              <a:ext cx="11216640" cy="1923345"/>
            </a:xfrm>
            <a:prstGeom prst="rect">
              <a:avLst/>
            </a:prstGeom>
          </p:spPr>
          <p:txBody>
            <a:bodyPr lIns="0" tIns="0" rIns="0" bIns="0" rtlCol="0" anchor="ctr"/>
            <a:lstStyle/>
            <a:p>
              <a:pPr algn="ctr">
                <a:lnSpc>
                  <a:spcPts val="5068"/>
                </a:lnSpc>
              </a:pPr>
              <a:r>
                <a:rPr lang="en-US" sz="4693">
                  <a:solidFill>
                    <a:srgbClr val="FFFFFF"/>
                  </a:solidFill>
                  <a:latin typeface="Calibri (MS)"/>
                  <a:ea typeface="Calibri (MS)"/>
                  <a:cs typeface="Calibri (MS)"/>
                  <a:sym typeface="Calibri (MS)"/>
                </a:rPr>
                <a:t>Questions and Contact Information</a:t>
              </a:r>
            </a:p>
          </p:txBody>
        </p:sp>
      </p:grpSp>
      <p:grpSp>
        <p:nvGrpSpPr>
          <p:cNvPr id="5" name="Group 5"/>
          <p:cNvGrpSpPr/>
          <p:nvPr/>
        </p:nvGrpSpPr>
        <p:grpSpPr>
          <a:xfrm>
            <a:off x="670560" y="1948834"/>
            <a:ext cx="8412480" cy="639782"/>
            <a:chOff x="0" y="0"/>
            <a:chExt cx="11216640" cy="853043"/>
          </a:xfrm>
        </p:grpSpPr>
        <p:sp>
          <p:nvSpPr>
            <p:cNvPr id="6" name="Freeform 6"/>
            <p:cNvSpPr/>
            <p:nvPr/>
          </p:nvSpPr>
          <p:spPr>
            <a:xfrm>
              <a:off x="0" y="0"/>
              <a:ext cx="11216639" cy="853059"/>
            </a:xfrm>
            <a:custGeom>
              <a:avLst/>
              <a:gdLst/>
              <a:ahLst/>
              <a:cxnLst/>
              <a:rect l="l" t="t" r="r" b="b"/>
              <a:pathLst>
                <a:path w="11216639" h="853059">
                  <a:moveTo>
                    <a:pt x="0" y="85344"/>
                  </a:moveTo>
                  <a:cubicBezTo>
                    <a:pt x="0" y="38227"/>
                    <a:pt x="38227" y="0"/>
                    <a:pt x="85344" y="0"/>
                  </a:cubicBezTo>
                  <a:lnTo>
                    <a:pt x="11131296" y="0"/>
                  </a:lnTo>
                  <a:cubicBezTo>
                    <a:pt x="11178413" y="0"/>
                    <a:pt x="11216639" y="38227"/>
                    <a:pt x="11216639" y="85344"/>
                  </a:cubicBezTo>
                  <a:lnTo>
                    <a:pt x="11216639" y="767715"/>
                  </a:lnTo>
                  <a:cubicBezTo>
                    <a:pt x="11216639" y="814832"/>
                    <a:pt x="11178413" y="853059"/>
                    <a:pt x="11131296" y="853059"/>
                  </a:cubicBezTo>
                  <a:lnTo>
                    <a:pt x="85344" y="853059"/>
                  </a:lnTo>
                  <a:cubicBezTo>
                    <a:pt x="38227" y="853059"/>
                    <a:pt x="0" y="814832"/>
                    <a:pt x="0" y="767715"/>
                  </a:cubicBezTo>
                  <a:close/>
                </a:path>
              </a:pathLst>
            </a:custGeom>
            <a:solidFill>
              <a:srgbClr val="419237"/>
            </a:solidFill>
          </p:spPr>
          <p:txBody>
            <a:bodyPr/>
            <a:lstStyle/>
            <a:p>
              <a:endParaRPr lang="en-GB"/>
            </a:p>
          </p:txBody>
        </p:sp>
      </p:grpSp>
      <p:grpSp>
        <p:nvGrpSpPr>
          <p:cNvPr id="7" name="Group 7"/>
          <p:cNvGrpSpPr/>
          <p:nvPr/>
        </p:nvGrpSpPr>
        <p:grpSpPr>
          <a:xfrm>
            <a:off x="850547" y="2079238"/>
            <a:ext cx="378973" cy="378973"/>
            <a:chOff x="0" y="0"/>
            <a:chExt cx="505297" cy="505297"/>
          </a:xfrm>
        </p:grpSpPr>
        <p:sp>
          <p:nvSpPr>
            <p:cNvPr id="8" name="Freeform 8"/>
            <p:cNvSpPr/>
            <p:nvPr/>
          </p:nvSpPr>
          <p:spPr>
            <a:xfrm>
              <a:off x="18034" y="18034"/>
              <a:ext cx="469138" cy="469138"/>
            </a:xfrm>
            <a:custGeom>
              <a:avLst/>
              <a:gdLst/>
              <a:ahLst/>
              <a:cxnLst/>
              <a:rect l="l" t="t" r="r" b="b"/>
              <a:pathLst>
                <a:path w="469138" h="469138">
                  <a:moveTo>
                    <a:pt x="0" y="0"/>
                  </a:moveTo>
                  <a:lnTo>
                    <a:pt x="469138" y="0"/>
                  </a:lnTo>
                  <a:lnTo>
                    <a:pt x="469138" y="469138"/>
                  </a:lnTo>
                  <a:lnTo>
                    <a:pt x="0" y="469138"/>
                  </a:lnTo>
                  <a:close/>
                </a:path>
              </a:pathLst>
            </a:custGeom>
            <a:blipFill>
              <a:blip r:embed="rId2"/>
              <a:stretch>
                <a:fillRect l="-3844" t="-3844" r="-3863" b="-3863"/>
              </a:stretch>
            </a:blipFill>
          </p:spPr>
          <p:txBody>
            <a:bodyPr/>
            <a:lstStyle/>
            <a:p>
              <a:endParaRPr lang="en-GB"/>
            </a:p>
          </p:txBody>
        </p:sp>
      </p:grpSp>
      <p:grpSp>
        <p:nvGrpSpPr>
          <p:cNvPr id="9" name="Group 9"/>
          <p:cNvGrpSpPr/>
          <p:nvPr/>
        </p:nvGrpSpPr>
        <p:grpSpPr>
          <a:xfrm>
            <a:off x="1404428" y="1943754"/>
            <a:ext cx="7683691" cy="649942"/>
            <a:chOff x="0" y="0"/>
            <a:chExt cx="10244921" cy="866590"/>
          </a:xfrm>
        </p:grpSpPr>
        <p:sp>
          <p:nvSpPr>
            <p:cNvPr id="10" name="Freeform 10"/>
            <p:cNvSpPr/>
            <p:nvPr/>
          </p:nvSpPr>
          <p:spPr>
            <a:xfrm>
              <a:off x="0" y="0"/>
              <a:ext cx="10244921" cy="866590"/>
            </a:xfrm>
            <a:custGeom>
              <a:avLst/>
              <a:gdLst/>
              <a:ahLst/>
              <a:cxnLst/>
              <a:rect l="l" t="t" r="r" b="b"/>
              <a:pathLst>
                <a:path w="10244921" h="866590">
                  <a:moveTo>
                    <a:pt x="0" y="0"/>
                  </a:moveTo>
                  <a:lnTo>
                    <a:pt x="10244921" y="0"/>
                  </a:lnTo>
                  <a:lnTo>
                    <a:pt x="10244921" y="866590"/>
                  </a:lnTo>
                  <a:lnTo>
                    <a:pt x="0" y="866590"/>
                  </a:lnTo>
                  <a:close/>
                </a:path>
              </a:pathLst>
            </a:custGeom>
            <a:solidFill>
              <a:srgbClr val="000000">
                <a:alpha val="0"/>
              </a:srgbClr>
            </a:solidFill>
          </p:spPr>
          <p:txBody>
            <a:bodyPr/>
            <a:lstStyle/>
            <a:p>
              <a:endParaRPr lang="en-GB"/>
            </a:p>
          </p:txBody>
        </p:sp>
        <p:sp>
          <p:nvSpPr>
            <p:cNvPr id="11" name="TextBox 11"/>
            <p:cNvSpPr txBox="1"/>
            <p:nvPr/>
          </p:nvSpPr>
          <p:spPr>
            <a:xfrm>
              <a:off x="0" y="-47625"/>
              <a:ext cx="10244921" cy="914215"/>
            </a:xfrm>
            <a:prstGeom prst="rect">
              <a:avLst/>
            </a:prstGeom>
          </p:spPr>
          <p:txBody>
            <a:bodyPr lIns="0" tIns="0" rIns="0" bIns="0" rtlCol="0" anchor="ctr"/>
            <a:lstStyle/>
            <a:p>
              <a:pPr algn="l">
                <a:lnSpc>
                  <a:spcPts val="3391"/>
                </a:lnSpc>
              </a:pPr>
              <a:r>
                <a:rPr lang="en-US" sz="2826" b="1">
                  <a:solidFill>
                    <a:srgbClr val="FFFFFF"/>
                  </a:solidFill>
                  <a:latin typeface="Calibri (MS) Bold"/>
                  <a:ea typeface="Calibri (MS) Bold"/>
                  <a:cs typeface="Calibri (MS) Bold"/>
                  <a:sym typeface="Calibri (MS) Bold"/>
                </a:rPr>
                <a:t>Thank you for joining us!</a:t>
              </a:r>
            </a:p>
          </p:txBody>
        </p:sp>
      </p:grpSp>
      <p:grpSp>
        <p:nvGrpSpPr>
          <p:cNvPr id="12" name="Group 12"/>
          <p:cNvGrpSpPr/>
          <p:nvPr/>
        </p:nvGrpSpPr>
        <p:grpSpPr>
          <a:xfrm>
            <a:off x="670560" y="2748562"/>
            <a:ext cx="8412480" cy="639782"/>
            <a:chOff x="0" y="0"/>
            <a:chExt cx="11216640" cy="853043"/>
          </a:xfrm>
        </p:grpSpPr>
        <p:sp>
          <p:nvSpPr>
            <p:cNvPr id="13" name="Freeform 13"/>
            <p:cNvSpPr/>
            <p:nvPr/>
          </p:nvSpPr>
          <p:spPr>
            <a:xfrm>
              <a:off x="0" y="0"/>
              <a:ext cx="11216639" cy="853059"/>
            </a:xfrm>
            <a:custGeom>
              <a:avLst/>
              <a:gdLst/>
              <a:ahLst/>
              <a:cxnLst/>
              <a:rect l="l" t="t" r="r" b="b"/>
              <a:pathLst>
                <a:path w="11216639" h="853059">
                  <a:moveTo>
                    <a:pt x="0" y="85344"/>
                  </a:moveTo>
                  <a:cubicBezTo>
                    <a:pt x="0" y="38227"/>
                    <a:pt x="38227" y="0"/>
                    <a:pt x="85344" y="0"/>
                  </a:cubicBezTo>
                  <a:lnTo>
                    <a:pt x="11131296" y="0"/>
                  </a:lnTo>
                  <a:cubicBezTo>
                    <a:pt x="11178413" y="0"/>
                    <a:pt x="11216639" y="38227"/>
                    <a:pt x="11216639" y="85344"/>
                  </a:cubicBezTo>
                  <a:lnTo>
                    <a:pt x="11216639" y="767715"/>
                  </a:lnTo>
                  <a:cubicBezTo>
                    <a:pt x="11216639" y="814832"/>
                    <a:pt x="11178413" y="853059"/>
                    <a:pt x="11131296" y="853059"/>
                  </a:cubicBezTo>
                  <a:lnTo>
                    <a:pt x="85344" y="853059"/>
                  </a:lnTo>
                  <a:cubicBezTo>
                    <a:pt x="38227" y="853059"/>
                    <a:pt x="0" y="814832"/>
                    <a:pt x="0" y="767715"/>
                  </a:cubicBezTo>
                  <a:close/>
                </a:path>
              </a:pathLst>
            </a:custGeom>
            <a:solidFill>
              <a:srgbClr val="9BBB59"/>
            </a:solidFill>
          </p:spPr>
          <p:txBody>
            <a:bodyPr/>
            <a:lstStyle/>
            <a:p>
              <a:endParaRPr lang="en-GB"/>
            </a:p>
          </p:txBody>
        </p:sp>
      </p:grpSp>
      <p:grpSp>
        <p:nvGrpSpPr>
          <p:cNvPr id="14" name="Group 14"/>
          <p:cNvGrpSpPr/>
          <p:nvPr/>
        </p:nvGrpSpPr>
        <p:grpSpPr>
          <a:xfrm>
            <a:off x="850547" y="2878967"/>
            <a:ext cx="378973" cy="378973"/>
            <a:chOff x="0" y="0"/>
            <a:chExt cx="505297" cy="505297"/>
          </a:xfrm>
        </p:grpSpPr>
        <p:sp>
          <p:nvSpPr>
            <p:cNvPr id="15" name="Freeform 15"/>
            <p:cNvSpPr/>
            <p:nvPr/>
          </p:nvSpPr>
          <p:spPr>
            <a:xfrm>
              <a:off x="18034" y="18034"/>
              <a:ext cx="469138" cy="469138"/>
            </a:xfrm>
            <a:custGeom>
              <a:avLst/>
              <a:gdLst/>
              <a:ahLst/>
              <a:cxnLst/>
              <a:rect l="l" t="t" r="r" b="b"/>
              <a:pathLst>
                <a:path w="469138" h="469138">
                  <a:moveTo>
                    <a:pt x="0" y="0"/>
                  </a:moveTo>
                  <a:lnTo>
                    <a:pt x="469138" y="0"/>
                  </a:lnTo>
                  <a:lnTo>
                    <a:pt x="469138" y="469138"/>
                  </a:lnTo>
                  <a:lnTo>
                    <a:pt x="0" y="469138"/>
                  </a:lnTo>
                  <a:close/>
                </a:path>
              </a:pathLst>
            </a:custGeom>
            <a:blipFill>
              <a:blip r:embed="rId3"/>
              <a:stretch>
                <a:fillRect l="-3844" t="-3844" r="-3863" b="-3863"/>
              </a:stretch>
            </a:blipFill>
          </p:spPr>
          <p:txBody>
            <a:bodyPr/>
            <a:lstStyle/>
            <a:p>
              <a:endParaRPr lang="en-GB"/>
            </a:p>
          </p:txBody>
        </p:sp>
      </p:grpSp>
      <p:grpSp>
        <p:nvGrpSpPr>
          <p:cNvPr id="16" name="Group 16"/>
          <p:cNvGrpSpPr/>
          <p:nvPr/>
        </p:nvGrpSpPr>
        <p:grpSpPr>
          <a:xfrm>
            <a:off x="1404428" y="2743482"/>
            <a:ext cx="7683691" cy="649942"/>
            <a:chOff x="0" y="0"/>
            <a:chExt cx="10244921" cy="866590"/>
          </a:xfrm>
        </p:grpSpPr>
        <p:sp>
          <p:nvSpPr>
            <p:cNvPr id="17" name="Freeform 17"/>
            <p:cNvSpPr/>
            <p:nvPr/>
          </p:nvSpPr>
          <p:spPr>
            <a:xfrm>
              <a:off x="0" y="0"/>
              <a:ext cx="10244921" cy="866590"/>
            </a:xfrm>
            <a:custGeom>
              <a:avLst/>
              <a:gdLst/>
              <a:ahLst/>
              <a:cxnLst/>
              <a:rect l="l" t="t" r="r" b="b"/>
              <a:pathLst>
                <a:path w="10244921" h="866590">
                  <a:moveTo>
                    <a:pt x="0" y="0"/>
                  </a:moveTo>
                  <a:lnTo>
                    <a:pt x="10244921" y="0"/>
                  </a:lnTo>
                  <a:lnTo>
                    <a:pt x="10244921" y="866590"/>
                  </a:lnTo>
                  <a:lnTo>
                    <a:pt x="0" y="866590"/>
                  </a:lnTo>
                  <a:close/>
                </a:path>
              </a:pathLst>
            </a:custGeom>
            <a:solidFill>
              <a:srgbClr val="000000">
                <a:alpha val="0"/>
              </a:srgbClr>
            </a:solidFill>
          </p:spPr>
          <p:txBody>
            <a:bodyPr/>
            <a:lstStyle/>
            <a:p>
              <a:endParaRPr lang="en-GB"/>
            </a:p>
          </p:txBody>
        </p:sp>
        <p:sp>
          <p:nvSpPr>
            <p:cNvPr id="18" name="TextBox 18"/>
            <p:cNvSpPr txBox="1"/>
            <p:nvPr/>
          </p:nvSpPr>
          <p:spPr>
            <a:xfrm>
              <a:off x="0" y="-47625"/>
              <a:ext cx="10244921" cy="914215"/>
            </a:xfrm>
            <a:prstGeom prst="rect">
              <a:avLst/>
            </a:prstGeom>
          </p:spPr>
          <p:txBody>
            <a:bodyPr lIns="0" tIns="0" rIns="0" bIns="0" rtlCol="0" anchor="ctr"/>
            <a:lstStyle/>
            <a:p>
              <a:pPr algn="l">
                <a:lnSpc>
                  <a:spcPts val="3391"/>
                </a:lnSpc>
              </a:pPr>
              <a:r>
                <a:rPr lang="en-US" sz="2826" b="1">
                  <a:solidFill>
                    <a:srgbClr val="FFFFFF"/>
                  </a:solidFill>
                  <a:latin typeface="Calibri (MS) Bold"/>
                  <a:ea typeface="Calibri (MS) Bold"/>
                  <a:cs typeface="Calibri (MS) Bold"/>
                  <a:sym typeface="Calibri (MS) Bold"/>
                </a:rPr>
                <a:t>Please feel free to ask any questions.</a:t>
              </a:r>
            </a:p>
          </p:txBody>
        </p:sp>
      </p:grpSp>
      <p:grpSp>
        <p:nvGrpSpPr>
          <p:cNvPr id="19" name="Group 19"/>
          <p:cNvGrpSpPr/>
          <p:nvPr/>
        </p:nvGrpSpPr>
        <p:grpSpPr>
          <a:xfrm>
            <a:off x="670560" y="3548291"/>
            <a:ext cx="8412480" cy="639782"/>
            <a:chOff x="0" y="0"/>
            <a:chExt cx="11216640" cy="853043"/>
          </a:xfrm>
        </p:grpSpPr>
        <p:sp>
          <p:nvSpPr>
            <p:cNvPr id="20" name="Freeform 20"/>
            <p:cNvSpPr/>
            <p:nvPr/>
          </p:nvSpPr>
          <p:spPr>
            <a:xfrm>
              <a:off x="0" y="0"/>
              <a:ext cx="11216639" cy="853059"/>
            </a:xfrm>
            <a:custGeom>
              <a:avLst/>
              <a:gdLst/>
              <a:ahLst/>
              <a:cxnLst/>
              <a:rect l="l" t="t" r="r" b="b"/>
              <a:pathLst>
                <a:path w="11216639" h="853059">
                  <a:moveTo>
                    <a:pt x="0" y="85344"/>
                  </a:moveTo>
                  <a:cubicBezTo>
                    <a:pt x="0" y="38227"/>
                    <a:pt x="38227" y="0"/>
                    <a:pt x="85344" y="0"/>
                  </a:cubicBezTo>
                  <a:lnTo>
                    <a:pt x="11131296" y="0"/>
                  </a:lnTo>
                  <a:cubicBezTo>
                    <a:pt x="11178413" y="0"/>
                    <a:pt x="11216639" y="38227"/>
                    <a:pt x="11216639" y="85344"/>
                  </a:cubicBezTo>
                  <a:lnTo>
                    <a:pt x="11216639" y="767715"/>
                  </a:lnTo>
                  <a:cubicBezTo>
                    <a:pt x="11216639" y="814832"/>
                    <a:pt x="11178413" y="853059"/>
                    <a:pt x="11131296" y="853059"/>
                  </a:cubicBezTo>
                  <a:lnTo>
                    <a:pt x="85344" y="853059"/>
                  </a:lnTo>
                  <a:cubicBezTo>
                    <a:pt x="38227" y="853059"/>
                    <a:pt x="0" y="814832"/>
                    <a:pt x="0" y="767715"/>
                  </a:cubicBezTo>
                  <a:close/>
                </a:path>
              </a:pathLst>
            </a:custGeom>
            <a:solidFill>
              <a:srgbClr val="419237"/>
            </a:solidFill>
          </p:spPr>
          <p:txBody>
            <a:bodyPr/>
            <a:lstStyle/>
            <a:p>
              <a:endParaRPr lang="en-GB"/>
            </a:p>
          </p:txBody>
        </p:sp>
      </p:grpSp>
      <p:grpSp>
        <p:nvGrpSpPr>
          <p:cNvPr id="21" name="Group 21"/>
          <p:cNvGrpSpPr/>
          <p:nvPr/>
        </p:nvGrpSpPr>
        <p:grpSpPr>
          <a:xfrm>
            <a:off x="850547" y="3678695"/>
            <a:ext cx="378973" cy="378973"/>
            <a:chOff x="0" y="0"/>
            <a:chExt cx="505297" cy="505297"/>
          </a:xfrm>
        </p:grpSpPr>
        <p:sp>
          <p:nvSpPr>
            <p:cNvPr id="22" name="Freeform 22"/>
            <p:cNvSpPr/>
            <p:nvPr/>
          </p:nvSpPr>
          <p:spPr>
            <a:xfrm>
              <a:off x="18034" y="18034"/>
              <a:ext cx="469138" cy="469138"/>
            </a:xfrm>
            <a:custGeom>
              <a:avLst/>
              <a:gdLst/>
              <a:ahLst/>
              <a:cxnLst/>
              <a:rect l="l" t="t" r="r" b="b"/>
              <a:pathLst>
                <a:path w="469138" h="469138">
                  <a:moveTo>
                    <a:pt x="0" y="0"/>
                  </a:moveTo>
                  <a:lnTo>
                    <a:pt x="469138" y="0"/>
                  </a:lnTo>
                  <a:lnTo>
                    <a:pt x="469138" y="469138"/>
                  </a:lnTo>
                  <a:lnTo>
                    <a:pt x="0" y="469138"/>
                  </a:lnTo>
                  <a:close/>
                </a:path>
              </a:pathLst>
            </a:custGeom>
            <a:blipFill>
              <a:blip r:embed="rId4"/>
              <a:stretch>
                <a:fillRect l="-3844" t="-3844" r="-3863" b="-3863"/>
              </a:stretch>
            </a:blipFill>
          </p:spPr>
          <p:txBody>
            <a:bodyPr/>
            <a:lstStyle/>
            <a:p>
              <a:endParaRPr lang="en-GB"/>
            </a:p>
          </p:txBody>
        </p:sp>
      </p:grpSp>
      <p:grpSp>
        <p:nvGrpSpPr>
          <p:cNvPr id="23" name="Group 23"/>
          <p:cNvGrpSpPr/>
          <p:nvPr/>
        </p:nvGrpSpPr>
        <p:grpSpPr>
          <a:xfrm>
            <a:off x="1404428" y="3543211"/>
            <a:ext cx="7683691" cy="649942"/>
            <a:chOff x="0" y="0"/>
            <a:chExt cx="10244921" cy="866590"/>
          </a:xfrm>
        </p:grpSpPr>
        <p:sp>
          <p:nvSpPr>
            <p:cNvPr id="24" name="Freeform 24"/>
            <p:cNvSpPr/>
            <p:nvPr/>
          </p:nvSpPr>
          <p:spPr>
            <a:xfrm>
              <a:off x="0" y="0"/>
              <a:ext cx="10244921" cy="866590"/>
            </a:xfrm>
            <a:custGeom>
              <a:avLst/>
              <a:gdLst/>
              <a:ahLst/>
              <a:cxnLst/>
              <a:rect l="l" t="t" r="r" b="b"/>
              <a:pathLst>
                <a:path w="10244921" h="866590">
                  <a:moveTo>
                    <a:pt x="0" y="0"/>
                  </a:moveTo>
                  <a:lnTo>
                    <a:pt x="10244921" y="0"/>
                  </a:lnTo>
                  <a:lnTo>
                    <a:pt x="10244921" y="866590"/>
                  </a:lnTo>
                  <a:lnTo>
                    <a:pt x="0" y="866590"/>
                  </a:lnTo>
                  <a:close/>
                </a:path>
              </a:pathLst>
            </a:custGeom>
            <a:solidFill>
              <a:srgbClr val="000000">
                <a:alpha val="0"/>
              </a:srgbClr>
            </a:solidFill>
          </p:spPr>
          <p:txBody>
            <a:bodyPr/>
            <a:lstStyle/>
            <a:p>
              <a:endParaRPr lang="en-GB"/>
            </a:p>
          </p:txBody>
        </p:sp>
        <p:sp>
          <p:nvSpPr>
            <p:cNvPr id="25" name="TextBox 25"/>
            <p:cNvSpPr txBox="1"/>
            <p:nvPr/>
          </p:nvSpPr>
          <p:spPr>
            <a:xfrm>
              <a:off x="0" y="-47625"/>
              <a:ext cx="10244921" cy="914215"/>
            </a:xfrm>
            <a:prstGeom prst="rect">
              <a:avLst/>
            </a:prstGeom>
          </p:spPr>
          <p:txBody>
            <a:bodyPr lIns="0" tIns="0" rIns="0" bIns="0" rtlCol="0" anchor="ctr"/>
            <a:lstStyle/>
            <a:p>
              <a:pPr algn="l">
                <a:lnSpc>
                  <a:spcPts val="3391"/>
                </a:lnSpc>
              </a:pPr>
              <a:r>
                <a:rPr lang="en-US" sz="2826" b="1">
                  <a:solidFill>
                    <a:srgbClr val="FFFFFF"/>
                  </a:solidFill>
                  <a:latin typeface="Calibri (MS) Bold"/>
                  <a:ea typeface="Calibri (MS) Bold"/>
                  <a:cs typeface="Calibri (MS) Bold"/>
                  <a:sym typeface="Calibri (MS) Bold"/>
                </a:rPr>
                <a:t>Contact us: phone or email</a:t>
              </a:r>
            </a:p>
          </p:txBody>
        </p:sp>
      </p:grpSp>
      <p:grpSp>
        <p:nvGrpSpPr>
          <p:cNvPr id="26" name="Group 26"/>
          <p:cNvGrpSpPr/>
          <p:nvPr/>
        </p:nvGrpSpPr>
        <p:grpSpPr>
          <a:xfrm>
            <a:off x="670560" y="4348019"/>
            <a:ext cx="8412480" cy="639782"/>
            <a:chOff x="0" y="0"/>
            <a:chExt cx="11216640" cy="853043"/>
          </a:xfrm>
        </p:grpSpPr>
        <p:sp>
          <p:nvSpPr>
            <p:cNvPr id="27" name="Freeform 27"/>
            <p:cNvSpPr/>
            <p:nvPr/>
          </p:nvSpPr>
          <p:spPr>
            <a:xfrm>
              <a:off x="0" y="0"/>
              <a:ext cx="11216639" cy="853059"/>
            </a:xfrm>
            <a:custGeom>
              <a:avLst/>
              <a:gdLst/>
              <a:ahLst/>
              <a:cxnLst/>
              <a:rect l="l" t="t" r="r" b="b"/>
              <a:pathLst>
                <a:path w="11216639" h="853059">
                  <a:moveTo>
                    <a:pt x="0" y="85344"/>
                  </a:moveTo>
                  <a:cubicBezTo>
                    <a:pt x="0" y="38227"/>
                    <a:pt x="38227" y="0"/>
                    <a:pt x="85344" y="0"/>
                  </a:cubicBezTo>
                  <a:lnTo>
                    <a:pt x="11131296" y="0"/>
                  </a:lnTo>
                  <a:cubicBezTo>
                    <a:pt x="11178413" y="0"/>
                    <a:pt x="11216639" y="38227"/>
                    <a:pt x="11216639" y="85344"/>
                  </a:cubicBezTo>
                  <a:lnTo>
                    <a:pt x="11216639" y="767715"/>
                  </a:lnTo>
                  <a:cubicBezTo>
                    <a:pt x="11216639" y="814832"/>
                    <a:pt x="11178413" y="853059"/>
                    <a:pt x="11131296" y="853059"/>
                  </a:cubicBezTo>
                  <a:lnTo>
                    <a:pt x="85344" y="853059"/>
                  </a:lnTo>
                  <a:cubicBezTo>
                    <a:pt x="38227" y="853059"/>
                    <a:pt x="0" y="814832"/>
                    <a:pt x="0" y="767715"/>
                  </a:cubicBezTo>
                  <a:close/>
                </a:path>
              </a:pathLst>
            </a:custGeom>
            <a:solidFill>
              <a:srgbClr val="9BBB59"/>
            </a:solidFill>
          </p:spPr>
          <p:txBody>
            <a:bodyPr/>
            <a:lstStyle/>
            <a:p>
              <a:endParaRPr lang="en-GB"/>
            </a:p>
          </p:txBody>
        </p:sp>
      </p:grpSp>
      <p:grpSp>
        <p:nvGrpSpPr>
          <p:cNvPr id="28" name="Group 28"/>
          <p:cNvGrpSpPr/>
          <p:nvPr/>
        </p:nvGrpSpPr>
        <p:grpSpPr>
          <a:xfrm>
            <a:off x="850547" y="4478423"/>
            <a:ext cx="378973" cy="378973"/>
            <a:chOff x="0" y="0"/>
            <a:chExt cx="505297" cy="505297"/>
          </a:xfrm>
        </p:grpSpPr>
        <p:sp>
          <p:nvSpPr>
            <p:cNvPr id="29" name="Freeform 29"/>
            <p:cNvSpPr/>
            <p:nvPr/>
          </p:nvSpPr>
          <p:spPr>
            <a:xfrm>
              <a:off x="18034" y="18034"/>
              <a:ext cx="469138" cy="469138"/>
            </a:xfrm>
            <a:custGeom>
              <a:avLst/>
              <a:gdLst/>
              <a:ahLst/>
              <a:cxnLst/>
              <a:rect l="l" t="t" r="r" b="b"/>
              <a:pathLst>
                <a:path w="469138" h="469138">
                  <a:moveTo>
                    <a:pt x="0" y="0"/>
                  </a:moveTo>
                  <a:lnTo>
                    <a:pt x="469138" y="0"/>
                  </a:lnTo>
                  <a:lnTo>
                    <a:pt x="469138" y="469138"/>
                  </a:lnTo>
                  <a:lnTo>
                    <a:pt x="0" y="469138"/>
                  </a:lnTo>
                  <a:close/>
                </a:path>
              </a:pathLst>
            </a:custGeom>
            <a:blipFill>
              <a:blip r:embed="rId5"/>
              <a:stretch>
                <a:fillRect l="-3844" t="-3844" r="-3863" b="-3863"/>
              </a:stretch>
            </a:blipFill>
          </p:spPr>
          <p:txBody>
            <a:bodyPr/>
            <a:lstStyle/>
            <a:p>
              <a:endParaRPr lang="en-GB"/>
            </a:p>
          </p:txBody>
        </p:sp>
      </p:grpSp>
      <p:grpSp>
        <p:nvGrpSpPr>
          <p:cNvPr id="30" name="Group 30"/>
          <p:cNvGrpSpPr/>
          <p:nvPr/>
        </p:nvGrpSpPr>
        <p:grpSpPr>
          <a:xfrm>
            <a:off x="1404428" y="4342939"/>
            <a:ext cx="7683691" cy="649942"/>
            <a:chOff x="0" y="0"/>
            <a:chExt cx="10244921" cy="866590"/>
          </a:xfrm>
        </p:grpSpPr>
        <p:sp>
          <p:nvSpPr>
            <p:cNvPr id="31" name="Freeform 31"/>
            <p:cNvSpPr/>
            <p:nvPr/>
          </p:nvSpPr>
          <p:spPr>
            <a:xfrm>
              <a:off x="0" y="0"/>
              <a:ext cx="10244921" cy="866590"/>
            </a:xfrm>
            <a:custGeom>
              <a:avLst/>
              <a:gdLst/>
              <a:ahLst/>
              <a:cxnLst/>
              <a:rect l="l" t="t" r="r" b="b"/>
              <a:pathLst>
                <a:path w="10244921" h="866590">
                  <a:moveTo>
                    <a:pt x="0" y="0"/>
                  </a:moveTo>
                  <a:lnTo>
                    <a:pt x="10244921" y="0"/>
                  </a:lnTo>
                  <a:lnTo>
                    <a:pt x="10244921" y="866590"/>
                  </a:lnTo>
                  <a:lnTo>
                    <a:pt x="0" y="866590"/>
                  </a:lnTo>
                  <a:close/>
                </a:path>
              </a:pathLst>
            </a:custGeom>
            <a:solidFill>
              <a:srgbClr val="000000">
                <a:alpha val="0"/>
              </a:srgbClr>
            </a:solidFill>
          </p:spPr>
          <p:txBody>
            <a:bodyPr/>
            <a:lstStyle/>
            <a:p>
              <a:endParaRPr lang="en-GB"/>
            </a:p>
          </p:txBody>
        </p:sp>
        <p:sp>
          <p:nvSpPr>
            <p:cNvPr id="32" name="TextBox 32"/>
            <p:cNvSpPr txBox="1"/>
            <p:nvPr/>
          </p:nvSpPr>
          <p:spPr>
            <a:xfrm>
              <a:off x="0" y="-47625"/>
              <a:ext cx="10244921" cy="914215"/>
            </a:xfrm>
            <a:prstGeom prst="rect">
              <a:avLst/>
            </a:prstGeom>
          </p:spPr>
          <p:txBody>
            <a:bodyPr lIns="0" tIns="0" rIns="0" bIns="0" rtlCol="0" anchor="ctr"/>
            <a:lstStyle/>
            <a:p>
              <a:pPr algn="l">
                <a:lnSpc>
                  <a:spcPts val="3391"/>
                </a:lnSpc>
              </a:pPr>
              <a:r>
                <a:rPr lang="en-US" sz="2826" b="1">
                  <a:solidFill>
                    <a:srgbClr val="FFFFFF"/>
                  </a:solidFill>
                  <a:latin typeface="Calibri (MS) Bold"/>
                  <a:ea typeface="Calibri (MS) Bold"/>
                  <a:cs typeface="Calibri (MS) Bold"/>
                  <a:sym typeface="Calibri (MS) Bold"/>
                </a:rPr>
                <a:t>Phone: 01629 582862</a:t>
              </a:r>
            </a:p>
          </p:txBody>
        </p:sp>
      </p:grpSp>
      <p:grpSp>
        <p:nvGrpSpPr>
          <p:cNvPr id="33" name="Group 33"/>
          <p:cNvGrpSpPr/>
          <p:nvPr/>
        </p:nvGrpSpPr>
        <p:grpSpPr>
          <a:xfrm>
            <a:off x="670560" y="5147747"/>
            <a:ext cx="8412480" cy="639782"/>
            <a:chOff x="0" y="0"/>
            <a:chExt cx="11216640" cy="853043"/>
          </a:xfrm>
        </p:grpSpPr>
        <p:sp>
          <p:nvSpPr>
            <p:cNvPr id="34" name="Freeform 34"/>
            <p:cNvSpPr/>
            <p:nvPr/>
          </p:nvSpPr>
          <p:spPr>
            <a:xfrm>
              <a:off x="0" y="0"/>
              <a:ext cx="11216639" cy="853059"/>
            </a:xfrm>
            <a:custGeom>
              <a:avLst/>
              <a:gdLst/>
              <a:ahLst/>
              <a:cxnLst/>
              <a:rect l="l" t="t" r="r" b="b"/>
              <a:pathLst>
                <a:path w="11216639" h="853059">
                  <a:moveTo>
                    <a:pt x="0" y="85344"/>
                  </a:moveTo>
                  <a:cubicBezTo>
                    <a:pt x="0" y="38227"/>
                    <a:pt x="38227" y="0"/>
                    <a:pt x="85344" y="0"/>
                  </a:cubicBezTo>
                  <a:lnTo>
                    <a:pt x="11131296" y="0"/>
                  </a:lnTo>
                  <a:cubicBezTo>
                    <a:pt x="11178413" y="0"/>
                    <a:pt x="11216639" y="38227"/>
                    <a:pt x="11216639" y="85344"/>
                  </a:cubicBezTo>
                  <a:lnTo>
                    <a:pt x="11216639" y="767715"/>
                  </a:lnTo>
                  <a:cubicBezTo>
                    <a:pt x="11216639" y="814832"/>
                    <a:pt x="11178413" y="853059"/>
                    <a:pt x="11131296" y="853059"/>
                  </a:cubicBezTo>
                  <a:lnTo>
                    <a:pt x="85344" y="853059"/>
                  </a:lnTo>
                  <a:cubicBezTo>
                    <a:pt x="38227" y="853059"/>
                    <a:pt x="0" y="814832"/>
                    <a:pt x="0" y="767715"/>
                  </a:cubicBezTo>
                  <a:close/>
                </a:path>
              </a:pathLst>
            </a:custGeom>
            <a:solidFill>
              <a:srgbClr val="419237"/>
            </a:solidFill>
          </p:spPr>
          <p:txBody>
            <a:bodyPr/>
            <a:lstStyle/>
            <a:p>
              <a:endParaRPr lang="en-GB"/>
            </a:p>
          </p:txBody>
        </p:sp>
      </p:grpSp>
      <p:grpSp>
        <p:nvGrpSpPr>
          <p:cNvPr id="35" name="Group 35"/>
          <p:cNvGrpSpPr/>
          <p:nvPr/>
        </p:nvGrpSpPr>
        <p:grpSpPr>
          <a:xfrm>
            <a:off x="850547" y="5278151"/>
            <a:ext cx="378973" cy="378973"/>
            <a:chOff x="0" y="0"/>
            <a:chExt cx="505297" cy="505297"/>
          </a:xfrm>
        </p:grpSpPr>
        <p:sp>
          <p:nvSpPr>
            <p:cNvPr id="36" name="Freeform 36"/>
            <p:cNvSpPr/>
            <p:nvPr/>
          </p:nvSpPr>
          <p:spPr>
            <a:xfrm>
              <a:off x="18034" y="18034"/>
              <a:ext cx="469138" cy="469138"/>
            </a:xfrm>
            <a:custGeom>
              <a:avLst/>
              <a:gdLst/>
              <a:ahLst/>
              <a:cxnLst/>
              <a:rect l="l" t="t" r="r" b="b"/>
              <a:pathLst>
                <a:path w="469138" h="469138">
                  <a:moveTo>
                    <a:pt x="0" y="0"/>
                  </a:moveTo>
                  <a:lnTo>
                    <a:pt x="469138" y="0"/>
                  </a:lnTo>
                  <a:lnTo>
                    <a:pt x="469138" y="469138"/>
                  </a:lnTo>
                  <a:lnTo>
                    <a:pt x="0" y="469138"/>
                  </a:lnTo>
                  <a:close/>
                </a:path>
              </a:pathLst>
            </a:custGeom>
            <a:blipFill>
              <a:blip r:embed="rId6"/>
              <a:stretch>
                <a:fillRect l="-3844" t="-3844" r="-3863" b="-3863"/>
              </a:stretch>
            </a:blipFill>
          </p:spPr>
          <p:txBody>
            <a:bodyPr/>
            <a:lstStyle/>
            <a:p>
              <a:endParaRPr lang="en-GB"/>
            </a:p>
          </p:txBody>
        </p:sp>
      </p:grpSp>
      <p:grpSp>
        <p:nvGrpSpPr>
          <p:cNvPr id="37" name="Group 37"/>
          <p:cNvGrpSpPr/>
          <p:nvPr/>
        </p:nvGrpSpPr>
        <p:grpSpPr>
          <a:xfrm>
            <a:off x="1404428" y="5142667"/>
            <a:ext cx="7683691" cy="649942"/>
            <a:chOff x="0" y="0"/>
            <a:chExt cx="10244921" cy="866590"/>
          </a:xfrm>
        </p:grpSpPr>
        <p:sp>
          <p:nvSpPr>
            <p:cNvPr id="38" name="Freeform 38"/>
            <p:cNvSpPr/>
            <p:nvPr/>
          </p:nvSpPr>
          <p:spPr>
            <a:xfrm>
              <a:off x="0" y="0"/>
              <a:ext cx="10244921" cy="866590"/>
            </a:xfrm>
            <a:custGeom>
              <a:avLst/>
              <a:gdLst/>
              <a:ahLst/>
              <a:cxnLst/>
              <a:rect l="l" t="t" r="r" b="b"/>
              <a:pathLst>
                <a:path w="10244921" h="866590">
                  <a:moveTo>
                    <a:pt x="0" y="0"/>
                  </a:moveTo>
                  <a:lnTo>
                    <a:pt x="10244921" y="0"/>
                  </a:lnTo>
                  <a:lnTo>
                    <a:pt x="10244921" y="866590"/>
                  </a:lnTo>
                  <a:lnTo>
                    <a:pt x="0" y="866590"/>
                  </a:lnTo>
                  <a:close/>
                </a:path>
              </a:pathLst>
            </a:custGeom>
            <a:solidFill>
              <a:srgbClr val="000000">
                <a:alpha val="0"/>
              </a:srgbClr>
            </a:solidFill>
          </p:spPr>
          <p:txBody>
            <a:bodyPr/>
            <a:lstStyle/>
            <a:p>
              <a:endParaRPr lang="en-GB"/>
            </a:p>
          </p:txBody>
        </p:sp>
        <p:sp>
          <p:nvSpPr>
            <p:cNvPr id="39" name="TextBox 39"/>
            <p:cNvSpPr txBox="1"/>
            <p:nvPr/>
          </p:nvSpPr>
          <p:spPr>
            <a:xfrm>
              <a:off x="0" y="-47625"/>
              <a:ext cx="10244921" cy="914215"/>
            </a:xfrm>
            <a:prstGeom prst="rect">
              <a:avLst/>
            </a:prstGeom>
          </p:spPr>
          <p:txBody>
            <a:bodyPr lIns="0" tIns="0" rIns="0" bIns="0" rtlCol="0" anchor="ctr"/>
            <a:lstStyle/>
            <a:p>
              <a:pPr algn="l">
                <a:lnSpc>
                  <a:spcPts val="3391"/>
                </a:lnSpc>
              </a:pPr>
              <a:r>
                <a:rPr lang="en-US" sz="2826" b="1">
                  <a:solidFill>
                    <a:srgbClr val="FFFFFF"/>
                  </a:solidFill>
                  <a:latin typeface="Calibri (MS) Bold"/>
                  <a:ea typeface="Calibri (MS) Bold"/>
                  <a:cs typeface="Calibri (MS) Bold"/>
                  <a:sym typeface="Calibri (MS) Bold"/>
                </a:rPr>
                <a:t>Email: info@matlockbath.Derbyshire.sch.uk</a:t>
              </a:r>
            </a:p>
          </p:txBody>
        </p:sp>
      </p:grpSp>
      <p:grpSp>
        <p:nvGrpSpPr>
          <p:cNvPr id="40" name="Group 40"/>
          <p:cNvGrpSpPr/>
          <p:nvPr/>
        </p:nvGrpSpPr>
        <p:grpSpPr>
          <a:xfrm>
            <a:off x="670560" y="5947476"/>
            <a:ext cx="8412480" cy="639782"/>
            <a:chOff x="0" y="0"/>
            <a:chExt cx="11216640" cy="853043"/>
          </a:xfrm>
        </p:grpSpPr>
        <p:sp>
          <p:nvSpPr>
            <p:cNvPr id="41" name="Freeform 41"/>
            <p:cNvSpPr/>
            <p:nvPr/>
          </p:nvSpPr>
          <p:spPr>
            <a:xfrm>
              <a:off x="0" y="0"/>
              <a:ext cx="11216639" cy="853059"/>
            </a:xfrm>
            <a:custGeom>
              <a:avLst/>
              <a:gdLst/>
              <a:ahLst/>
              <a:cxnLst/>
              <a:rect l="l" t="t" r="r" b="b"/>
              <a:pathLst>
                <a:path w="11216639" h="853059">
                  <a:moveTo>
                    <a:pt x="0" y="85344"/>
                  </a:moveTo>
                  <a:cubicBezTo>
                    <a:pt x="0" y="38227"/>
                    <a:pt x="38227" y="0"/>
                    <a:pt x="85344" y="0"/>
                  </a:cubicBezTo>
                  <a:lnTo>
                    <a:pt x="11131296" y="0"/>
                  </a:lnTo>
                  <a:cubicBezTo>
                    <a:pt x="11178413" y="0"/>
                    <a:pt x="11216639" y="38227"/>
                    <a:pt x="11216639" y="85344"/>
                  </a:cubicBezTo>
                  <a:lnTo>
                    <a:pt x="11216639" y="767715"/>
                  </a:lnTo>
                  <a:cubicBezTo>
                    <a:pt x="11216639" y="814832"/>
                    <a:pt x="11178413" y="853059"/>
                    <a:pt x="11131296" y="853059"/>
                  </a:cubicBezTo>
                  <a:lnTo>
                    <a:pt x="85344" y="853059"/>
                  </a:lnTo>
                  <a:cubicBezTo>
                    <a:pt x="38227" y="853059"/>
                    <a:pt x="0" y="814832"/>
                    <a:pt x="0" y="767715"/>
                  </a:cubicBezTo>
                  <a:close/>
                </a:path>
              </a:pathLst>
            </a:custGeom>
            <a:solidFill>
              <a:srgbClr val="9BBB59"/>
            </a:solidFill>
          </p:spPr>
          <p:txBody>
            <a:bodyPr/>
            <a:lstStyle/>
            <a:p>
              <a:endParaRPr lang="en-GB"/>
            </a:p>
          </p:txBody>
        </p:sp>
      </p:grpSp>
      <p:grpSp>
        <p:nvGrpSpPr>
          <p:cNvPr id="42" name="Group 42"/>
          <p:cNvGrpSpPr/>
          <p:nvPr/>
        </p:nvGrpSpPr>
        <p:grpSpPr>
          <a:xfrm>
            <a:off x="850547" y="6077881"/>
            <a:ext cx="378973" cy="378973"/>
            <a:chOff x="0" y="0"/>
            <a:chExt cx="505297" cy="505297"/>
          </a:xfrm>
        </p:grpSpPr>
        <p:sp>
          <p:nvSpPr>
            <p:cNvPr id="43" name="Freeform 43"/>
            <p:cNvSpPr/>
            <p:nvPr/>
          </p:nvSpPr>
          <p:spPr>
            <a:xfrm>
              <a:off x="18034" y="18034"/>
              <a:ext cx="469138" cy="469138"/>
            </a:xfrm>
            <a:custGeom>
              <a:avLst/>
              <a:gdLst/>
              <a:ahLst/>
              <a:cxnLst/>
              <a:rect l="l" t="t" r="r" b="b"/>
              <a:pathLst>
                <a:path w="469138" h="469138">
                  <a:moveTo>
                    <a:pt x="0" y="0"/>
                  </a:moveTo>
                  <a:lnTo>
                    <a:pt x="469138" y="0"/>
                  </a:lnTo>
                  <a:lnTo>
                    <a:pt x="469138" y="469138"/>
                  </a:lnTo>
                  <a:lnTo>
                    <a:pt x="0" y="469138"/>
                  </a:lnTo>
                  <a:close/>
                </a:path>
              </a:pathLst>
            </a:custGeom>
            <a:blipFill>
              <a:blip r:embed="rId7"/>
              <a:stretch>
                <a:fillRect l="-3844" t="-3844" r="-3863" b="-3863"/>
              </a:stretch>
            </a:blipFill>
          </p:spPr>
          <p:txBody>
            <a:bodyPr/>
            <a:lstStyle/>
            <a:p>
              <a:endParaRPr lang="en-GB"/>
            </a:p>
          </p:txBody>
        </p:sp>
      </p:grpSp>
      <p:grpSp>
        <p:nvGrpSpPr>
          <p:cNvPr id="44" name="Group 44"/>
          <p:cNvGrpSpPr/>
          <p:nvPr/>
        </p:nvGrpSpPr>
        <p:grpSpPr>
          <a:xfrm>
            <a:off x="1404428" y="5942396"/>
            <a:ext cx="7683691" cy="649942"/>
            <a:chOff x="0" y="0"/>
            <a:chExt cx="10244921" cy="866590"/>
          </a:xfrm>
        </p:grpSpPr>
        <p:sp>
          <p:nvSpPr>
            <p:cNvPr id="45" name="Freeform 45"/>
            <p:cNvSpPr/>
            <p:nvPr/>
          </p:nvSpPr>
          <p:spPr>
            <a:xfrm>
              <a:off x="0" y="0"/>
              <a:ext cx="10244921" cy="866590"/>
            </a:xfrm>
            <a:custGeom>
              <a:avLst/>
              <a:gdLst/>
              <a:ahLst/>
              <a:cxnLst/>
              <a:rect l="l" t="t" r="r" b="b"/>
              <a:pathLst>
                <a:path w="10244921" h="866590">
                  <a:moveTo>
                    <a:pt x="0" y="0"/>
                  </a:moveTo>
                  <a:lnTo>
                    <a:pt x="10244921" y="0"/>
                  </a:lnTo>
                  <a:lnTo>
                    <a:pt x="10244921" y="866590"/>
                  </a:lnTo>
                  <a:lnTo>
                    <a:pt x="0" y="866590"/>
                  </a:lnTo>
                  <a:close/>
                </a:path>
              </a:pathLst>
            </a:custGeom>
            <a:solidFill>
              <a:srgbClr val="000000">
                <a:alpha val="0"/>
              </a:srgbClr>
            </a:solidFill>
          </p:spPr>
          <p:txBody>
            <a:bodyPr/>
            <a:lstStyle/>
            <a:p>
              <a:endParaRPr lang="en-GB"/>
            </a:p>
          </p:txBody>
        </p:sp>
        <p:sp>
          <p:nvSpPr>
            <p:cNvPr id="46" name="TextBox 46"/>
            <p:cNvSpPr txBox="1"/>
            <p:nvPr/>
          </p:nvSpPr>
          <p:spPr>
            <a:xfrm>
              <a:off x="0" y="-47625"/>
              <a:ext cx="10244921" cy="914215"/>
            </a:xfrm>
            <a:prstGeom prst="rect">
              <a:avLst/>
            </a:prstGeom>
          </p:spPr>
          <p:txBody>
            <a:bodyPr lIns="0" tIns="0" rIns="0" bIns="0" rtlCol="0" anchor="ctr"/>
            <a:lstStyle/>
            <a:p>
              <a:pPr algn="l">
                <a:lnSpc>
                  <a:spcPts val="3391"/>
                </a:lnSpc>
              </a:pPr>
              <a:r>
                <a:rPr lang="en-US" sz="2826" b="1">
                  <a:solidFill>
                    <a:srgbClr val="FFFFFF"/>
                  </a:solidFill>
                  <a:latin typeface="Calibri (MS) Bold"/>
                  <a:ea typeface="Calibri (MS) Bold"/>
                  <a:cs typeface="Calibri (MS) Bold"/>
                  <a:sym typeface="Calibri (MS) Bold"/>
                </a:rPr>
                <a:t>Website: https://www.mbhtprimaryschool.org.uk</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sp>
        <p:nvSpPr>
          <p:cNvPr id="2" name="Freeform 2"/>
          <p:cNvSpPr/>
          <p:nvPr/>
        </p:nvSpPr>
        <p:spPr>
          <a:xfrm>
            <a:off x="0" y="-746555"/>
            <a:ext cx="3402751" cy="3804511"/>
          </a:xfrm>
          <a:custGeom>
            <a:avLst/>
            <a:gdLst/>
            <a:ahLst/>
            <a:cxnLst/>
            <a:rect l="l" t="t" r="r" b="b"/>
            <a:pathLst>
              <a:path w="3402751" h="3804511">
                <a:moveTo>
                  <a:pt x="0" y="0"/>
                </a:moveTo>
                <a:lnTo>
                  <a:pt x="3402751" y="0"/>
                </a:lnTo>
                <a:lnTo>
                  <a:pt x="3402751" y="3804511"/>
                </a:lnTo>
                <a:lnTo>
                  <a:pt x="0" y="3804511"/>
                </a:lnTo>
                <a:lnTo>
                  <a:pt x="0" y="0"/>
                </a:lnTo>
                <a:close/>
              </a:path>
            </a:pathLst>
          </a:custGeom>
          <a:blipFill>
            <a:blip r:embed="rId2"/>
            <a:stretch>
              <a:fillRect t="-2451" b="-13252"/>
            </a:stretch>
          </a:blipFill>
        </p:spPr>
        <p:txBody>
          <a:bodyPr/>
          <a:lstStyle/>
          <a:p>
            <a:endParaRPr lang="en-GB"/>
          </a:p>
        </p:txBody>
      </p:sp>
      <p:sp>
        <p:nvSpPr>
          <p:cNvPr id="3" name="Freeform 3"/>
          <p:cNvSpPr/>
          <p:nvPr/>
        </p:nvSpPr>
        <p:spPr>
          <a:xfrm>
            <a:off x="731520" y="3881438"/>
            <a:ext cx="2386832" cy="3182443"/>
          </a:xfrm>
          <a:custGeom>
            <a:avLst/>
            <a:gdLst/>
            <a:ahLst/>
            <a:cxnLst/>
            <a:rect l="l" t="t" r="r" b="b"/>
            <a:pathLst>
              <a:path w="2386832" h="3182443">
                <a:moveTo>
                  <a:pt x="0" y="0"/>
                </a:moveTo>
                <a:lnTo>
                  <a:pt x="2386832" y="0"/>
                </a:lnTo>
                <a:lnTo>
                  <a:pt x="2386832" y="3182443"/>
                </a:lnTo>
                <a:lnTo>
                  <a:pt x="0" y="3182443"/>
                </a:lnTo>
                <a:lnTo>
                  <a:pt x="0" y="0"/>
                </a:lnTo>
                <a:close/>
              </a:path>
            </a:pathLst>
          </a:custGeom>
          <a:blipFill>
            <a:blip r:embed="rId3"/>
            <a:stretch>
              <a:fillRect/>
            </a:stretch>
          </a:blipFill>
        </p:spPr>
        <p:txBody>
          <a:bodyPr/>
          <a:lstStyle/>
          <a:p>
            <a:endParaRPr lang="en-GB"/>
          </a:p>
        </p:txBody>
      </p:sp>
      <p:sp>
        <p:nvSpPr>
          <p:cNvPr id="4" name="Freeform 4"/>
          <p:cNvSpPr/>
          <p:nvPr/>
        </p:nvSpPr>
        <p:spPr>
          <a:xfrm>
            <a:off x="5773926" y="1871678"/>
            <a:ext cx="3657563" cy="3422674"/>
          </a:xfrm>
          <a:custGeom>
            <a:avLst/>
            <a:gdLst/>
            <a:ahLst/>
            <a:cxnLst/>
            <a:rect l="l" t="t" r="r" b="b"/>
            <a:pathLst>
              <a:path w="3657563" h="3422674">
                <a:moveTo>
                  <a:pt x="0" y="0"/>
                </a:moveTo>
                <a:lnTo>
                  <a:pt x="3657563" y="0"/>
                </a:lnTo>
                <a:lnTo>
                  <a:pt x="3657563" y="3422673"/>
                </a:lnTo>
                <a:lnTo>
                  <a:pt x="0" y="3422673"/>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3440571" y="884238"/>
            <a:ext cx="5581509" cy="1019176"/>
          </a:xfrm>
          <a:prstGeom prst="rect">
            <a:avLst/>
          </a:prstGeom>
        </p:spPr>
        <p:txBody>
          <a:bodyPr lIns="0" tIns="0" rIns="0" bIns="0" rtlCol="0" anchor="t">
            <a:spAutoFit/>
          </a:bodyPr>
          <a:lstStyle/>
          <a:p>
            <a:pPr algn="ctr">
              <a:lnSpc>
                <a:spcPts val="4199"/>
              </a:lnSpc>
            </a:pPr>
            <a:r>
              <a:rPr lang="en-US" sz="2999">
                <a:solidFill>
                  <a:srgbClr val="EEAC27"/>
                </a:solidFill>
                <a:latin typeface="Aptos"/>
                <a:ea typeface="Aptos"/>
                <a:cs typeface="Aptos"/>
                <a:sym typeface="Aptos"/>
              </a:rPr>
              <a:t>Mrs  Sam Tannahill- Teaching Assistant</a:t>
            </a:r>
          </a:p>
        </p:txBody>
      </p:sp>
      <p:sp>
        <p:nvSpPr>
          <p:cNvPr id="6" name="TextBox 6"/>
          <p:cNvSpPr txBox="1"/>
          <p:nvPr/>
        </p:nvSpPr>
        <p:spPr>
          <a:xfrm>
            <a:off x="649816" y="3386137"/>
            <a:ext cx="5581509" cy="1019176"/>
          </a:xfrm>
          <a:prstGeom prst="rect">
            <a:avLst/>
          </a:prstGeom>
        </p:spPr>
        <p:txBody>
          <a:bodyPr lIns="0" tIns="0" rIns="0" bIns="0" rtlCol="0" anchor="t">
            <a:spAutoFit/>
          </a:bodyPr>
          <a:lstStyle/>
          <a:p>
            <a:pPr algn="ctr">
              <a:lnSpc>
                <a:spcPts val="4199"/>
              </a:lnSpc>
            </a:pPr>
            <a:r>
              <a:rPr lang="en-US" sz="2999">
                <a:solidFill>
                  <a:srgbClr val="EEAC27"/>
                </a:solidFill>
                <a:latin typeface="Aptos"/>
                <a:ea typeface="Aptos"/>
                <a:cs typeface="Aptos"/>
                <a:sym typeface="Aptos"/>
              </a:rPr>
              <a:t>Miss Katie Harby- Teaching Assistant &amp; After School Club</a:t>
            </a:r>
          </a:p>
        </p:txBody>
      </p:sp>
      <p:sp>
        <p:nvSpPr>
          <p:cNvPr id="7" name="TextBox 7"/>
          <p:cNvSpPr txBox="1"/>
          <p:nvPr/>
        </p:nvSpPr>
        <p:spPr>
          <a:xfrm>
            <a:off x="2983172" y="5761584"/>
            <a:ext cx="5581509" cy="1019176"/>
          </a:xfrm>
          <a:prstGeom prst="rect">
            <a:avLst/>
          </a:prstGeom>
        </p:spPr>
        <p:txBody>
          <a:bodyPr lIns="0" tIns="0" rIns="0" bIns="0" rtlCol="0" anchor="t">
            <a:spAutoFit/>
          </a:bodyPr>
          <a:lstStyle/>
          <a:p>
            <a:pPr algn="ctr">
              <a:lnSpc>
                <a:spcPts val="4199"/>
              </a:lnSpc>
            </a:pPr>
            <a:r>
              <a:rPr lang="en-US" sz="2999">
                <a:solidFill>
                  <a:srgbClr val="EEAC27"/>
                </a:solidFill>
                <a:latin typeface="Aptos"/>
                <a:ea typeface="Aptos"/>
                <a:cs typeface="Aptos"/>
                <a:sym typeface="Aptos"/>
              </a:rPr>
              <a:t>Mr Matt Ray- Teaching Assistant &amp; Mental Health Lead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86245A-6B15-D6DA-BB23-7649CDFB6FD6}"/>
              </a:ext>
            </a:extLst>
          </p:cNvPr>
          <p:cNvPicPr>
            <a:picLocks noChangeAspect="1"/>
          </p:cNvPicPr>
          <p:nvPr/>
        </p:nvPicPr>
        <p:blipFill>
          <a:blip r:embed="rId2"/>
          <a:stretch>
            <a:fillRect/>
          </a:stretch>
        </p:blipFill>
        <p:spPr>
          <a:xfrm>
            <a:off x="6230019" y="2235104"/>
            <a:ext cx="2792061" cy="2844991"/>
          </a:xfrm>
          <a:prstGeom prst="rect">
            <a:avLst/>
          </a:prstGeom>
        </p:spPr>
      </p:pic>
      <p:sp>
        <p:nvSpPr>
          <p:cNvPr id="2" name="Freeform 2"/>
          <p:cNvSpPr/>
          <p:nvPr/>
        </p:nvSpPr>
        <p:spPr>
          <a:xfrm>
            <a:off x="-46779" y="-181813"/>
            <a:ext cx="2550011" cy="3514880"/>
          </a:xfrm>
          <a:custGeom>
            <a:avLst/>
            <a:gdLst/>
            <a:ahLst/>
            <a:cxnLst/>
            <a:rect l="l" t="t" r="r" b="b"/>
            <a:pathLst>
              <a:path w="2550011" h="3514880">
                <a:moveTo>
                  <a:pt x="0" y="0"/>
                </a:moveTo>
                <a:lnTo>
                  <a:pt x="2550011" y="0"/>
                </a:lnTo>
                <a:lnTo>
                  <a:pt x="2550011" y="3514879"/>
                </a:lnTo>
                <a:lnTo>
                  <a:pt x="0" y="3514879"/>
                </a:lnTo>
                <a:lnTo>
                  <a:pt x="0" y="0"/>
                </a:lnTo>
                <a:close/>
              </a:path>
            </a:pathLst>
          </a:custGeom>
          <a:blipFill>
            <a:blip r:embed="rId3"/>
            <a:stretch>
              <a:fillRect/>
            </a:stretch>
          </a:blipFill>
        </p:spPr>
        <p:txBody>
          <a:bodyPr/>
          <a:lstStyle/>
          <a:p>
            <a:endParaRPr lang="en-GB"/>
          </a:p>
        </p:txBody>
      </p:sp>
      <p:sp>
        <p:nvSpPr>
          <p:cNvPr id="4" name="Freeform 4"/>
          <p:cNvSpPr/>
          <p:nvPr/>
        </p:nvSpPr>
        <p:spPr>
          <a:xfrm>
            <a:off x="117012" y="3657600"/>
            <a:ext cx="2621665" cy="3767168"/>
          </a:xfrm>
          <a:custGeom>
            <a:avLst/>
            <a:gdLst/>
            <a:ahLst/>
            <a:cxnLst/>
            <a:rect l="l" t="t" r="r" b="b"/>
            <a:pathLst>
              <a:path w="2621665" h="3767168">
                <a:moveTo>
                  <a:pt x="0" y="0"/>
                </a:moveTo>
                <a:lnTo>
                  <a:pt x="2621666" y="0"/>
                </a:lnTo>
                <a:lnTo>
                  <a:pt x="2621666" y="3767168"/>
                </a:lnTo>
                <a:lnTo>
                  <a:pt x="0" y="3767168"/>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2194636" y="995881"/>
            <a:ext cx="6349305" cy="464820"/>
          </a:xfrm>
          <a:prstGeom prst="rect">
            <a:avLst/>
          </a:prstGeom>
        </p:spPr>
        <p:txBody>
          <a:bodyPr lIns="0" tIns="0" rIns="0" bIns="0" rtlCol="0" anchor="t">
            <a:spAutoFit/>
          </a:bodyPr>
          <a:lstStyle/>
          <a:p>
            <a:pPr algn="ctr">
              <a:lnSpc>
                <a:spcPts val="3779"/>
              </a:lnSpc>
            </a:pPr>
            <a:r>
              <a:rPr lang="en-US" sz="2699">
                <a:solidFill>
                  <a:srgbClr val="EEAC27"/>
                </a:solidFill>
                <a:latin typeface="Canva Sans"/>
                <a:ea typeface="Canva Sans"/>
                <a:cs typeface="Canva Sans"/>
                <a:sym typeface="Canva Sans"/>
              </a:rPr>
              <a:t>Mrs Jenny Williams- Business Manager</a:t>
            </a:r>
          </a:p>
        </p:txBody>
      </p:sp>
      <p:sp>
        <p:nvSpPr>
          <p:cNvPr id="6" name="TextBox 6"/>
          <p:cNvSpPr txBox="1"/>
          <p:nvPr/>
        </p:nvSpPr>
        <p:spPr>
          <a:xfrm>
            <a:off x="155304" y="3209729"/>
            <a:ext cx="6736556" cy="941070"/>
          </a:xfrm>
          <a:prstGeom prst="rect">
            <a:avLst/>
          </a:prstGeom>
        </p:spPr>
        <p:txBody>
          <a:bodyPr lIns="0" tIns="0" rIns="0" bIns="0" rtlCol="0" anchor="t">
            <a:spAutoFit/>
          </a:bodyPr>
          <a:lstStyle/>
          <a:p>
            <a:pPr algn="ctr">
              <a:lnSpc>
                <a:spcPts val="3779"/>
              </a:lnSpc>
            </a:pPr>
            <a:r>
              <a:rPr lang="en-US" sz="2699" dirty="0" err="1">
                <a:solidFill>
                  <a:srgbClr val="EEAC27"/>
                </a:solidFill>
                <a:latin typeface="Canva Sans"/>
                <a:ea typeface="Canva Sans"/>
                <a:cs typeface="Canva Sans"/>
                <a:sym typeface="Canva Sans"/>
              </a:rPr>
              <a:t>Mrs</a:t>
            </a:r>
            <a:r>
              <a:rPr lang="en-US" sz="2699" dirty="0">
                <a:solidFill>
                  <a:srgbClr val="EEAC27"/>
                </a:solidFill>
                <a:latin typeface="Canva Sans"/>
                <a:ea typeface="Canva Sans"/>
                <a:cs typeface="Canva Sans"/>
                <a:sym typeface="Canva Sans"/>
              </a:rPr>
              <a:t> Ellen </a:t>
            </a:r>
            <a:r>
              <a:rPr lang="en-US" sz="2699" dirty="0" err="1">
                <a:solidFill>
                  <a:srgbClr val="EEAC27"/>
                </a:solidFill>
                <a:latin typeface="Canva Sans"/>
                <a:ea typeface="Canva Sans"/>
                <a:cs typeface="Canva Sans"/>
                <a:sym typeface="Canva Sans"/>
              </a:rPr>
              <a:t>Shirtcliffe</a:t>
            </a:r>
            <a:r>
              <a:rPr lang="en-US" sz="2699" dirty="0">
                <a:solidFill>
                  <a:srgbClr val="EEAC27"/>
                </a:solidFill>
                <a:latin typeface="Canva Sans"/>
                <a:ea typeface="Canva Sans"/>
                <a:cs typeface="Canva Sans"/>
                <a:sym typeface="Canva Sans"/>
              </a:rPr>
              <a:t>- Mid-day supervisor </a:t>
            </a:r>
          </a:p>
          <a:p>
            <a:pPr algn="ctr">
              <a:lnSpc>
                <a:spcPts val="3779"/>
              </a:lnSpc>
            </a:pPr>
            <a:r>
              <a:rPr lang="en-US" sz="2699" dirty="0">
                <a:solidFill>
                  <a:srgbClr val="EEAC27"/>
                </a:solidFill>
                <a:latin typeface="Canva Sans"/>
                <a:ea typeface="Canva Sans"/>
                <a:cs typeface="Canva Sans"/>
                <a:sym typeface="Canva Sans"/>
              </a:rPr>
              <a:t>&amp; Caretaker</a:t>
            </a:r>
          </a:p>
        </p:txBody>
      </p:sp>
      <p:sp>
        <p:nvSpPr>
          <p:cNvPr id="7" name="TextBox 7"/>
          <p:cNvSpPr txBox="1"/>
          <p:nvPr/>
        </p:nvSpPr>
        <p:spPr>
          <a:xfrm>
            <a:off x="3042200" y="5847526"/>
            <a:ext cx="4250085" cy="497841"/>
          </a:xfrm>
          <a:prstGeom prst="rect">
            <a:avLst/>
          </a:prstGeom>
        </p:spPr>
        <p:txBody>
          <a:bodyPr lIns="0" tIns="0" rIns="0" bIns="0" rtlCol="0" anchor="t">
            <a:spAutoFit/>
          </a:bodyPr>
          <a:lstStyle/>
          <a:p>
            <a:pPr algn="ctr">
              <a:lnSpc>
                <a:spcPts val="4059"/>
              </a:lnSpc>
            </a:pPr>
            <a:r>
              <a:rPr lang="en-US" sz="2899">
                <a:solidFill>
                  <a:srgbClr val="EEAC27"/>
                </a:solidFill>
                <a:latin typeface="Canva Sans"/>
                <a:ea typeface="Canva Sans"/>
                <a:cs typeface="Canva Sans"/>
                <a:sym typeface="Canva Sans"/>
              </a:rPr>
              <a:t>Mrs Claire Morris- Cook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sp>
        <p:nvSpPr>
          <p:cNvPr id="2" name="Freeform 2"/>
          <p:cNvSpPr/>
          <p:nvPr/>
        </p:nvSpPr>
        <p:spPr>
          <a:xfrm>
            <a:off x="731520" y="731520"/>
            <a:ext cx="3163424" cy="3667936"/>
          </a:xfrm>
          <a:custGeom>
            <a:avLst/>
            <a:gdLst/>
            <a:ahLst/>
            <a:cxnLst/>
            <a:rect l="l" t="t" r="r" b="b"/>
            <a:pathLst>
              <a:path w="3163424" h="3667936">
                <a:moveTo>
                  <a:pt x="0" y="0"/>
                </a:moveTo>
                <a:lnTo>
                  <a:pt x="3163424" y="0"/>
                </a:lnTo>
                <a:lnTo>
                  <a:pt x="3163424" y="3667936"/>
                </a:lnTo>
                <a:lnTo>
                  <a:pt x="0" y="3667936"/>
                </a:lnTo>
                <a:lnTo>
                  <a:pt x="0" y="0"/>
                </a:lnTo>
                <a:close/>
              </a:path>
            </a:pathLst>
          </a:custGeom>
          <a:blipFill>
            <a:blip r:embed="rId2"/>
            <a:stretch>
              <a:fillRect/>
            </a:stretch>
          </a:blipFill>
        </p:spPr>
        <p:txBody>
          <a:bodyPr/>
          <a:lstStyle/>
          <a:p>
            <a:endParaRPr lang="en-GB"/>
          </a:p>
        </p:txBody>
      </p:sp>
      <p:sp>
        <p:nvSpPr>
          <p:cNvPr id="3" name="Freeform 3"/>
          <p:cNvSpPr/>
          <p:nvPr/>
        </p:nvSpPr>
        <p:spPr>
          <a:xfrm>
            <a:off x="6403749" y="3657600"/>
            <a:ext cx="3349851" cy="3674030"/>
          </a:xfrm>
          <a:custGeom>
            <a:avLst/>
            <a:gdLst/>
            <a:ahLst/>
            <a:cxnLst/>
            <a:rect l="l" t="t" r="r" b="b"/>
            <a:pathLst>
              <a:path w="3349851" h="3674030">
                <a:moveTo>
                  <a:pt x="0" y="0"/>
                </a:moveTo>
                <a:lnTo>
                  <a:pt x="3349851" y="0"/>
                </a:lnTo>
                <a:lnTo>
                  <a:pt x="3349851" y="3674030"/>
                </a:lnTo>
                <a:lnTo>
                  <a:pt x="0" y="3674030"/>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261400" y="5571489"/>
            <a:ext cx="6540103" cy="1012191"/>
          </a:xfrm>
          <a:prstGeom prst="rect">
            <a:avLst/>
          </a:prstGeom>
        </p:spPr>
        <p:txBody>
          <a:bodyPr lIns="0" tIns="0" rIns="0" bIns="0" rtlCol="0" anchor="t">
            <a:spAutoFit/>
          </a:bodyPr>
          <a:lstStyle/>
          <a:p>
            <a:pPr algn="ctr">
              <a:lnSpc>
                <a:spcPts val="4059"/>
              </a:lnSpc>
            </a:pPr>
            <a:r>
              <a:rPr lang="en-US" sz="2899">
                <a:solidFill>
                  <a:srgbClr val="EEAC27"/>
                </a:solidFill>
                <a:latin typeface="Canva Sans"/>
                <a:ea typeface="Canva Sans"/>
                <a:cs typeface="Canva Sans"/>
                <a:sym typeface="Canva Sans"/>
              </a:rPr>
              <a:t>Mrs Sharon Willment- Breakfast Club</a:t>
            </a:r>
          </a:p>
          <a:p>
            <a:pPr algn="ctr">
              <a:lnSpc>
                <a:spcPts val="4059"/>
              </a:lnSpc>
            </a:pPr>
            <a:endParaRPr lang="en-US" sz="2899">
              <a:solidFill>
                <a:srgbClr val="EEAC27"/>
              </a:solidFill>
              <a:latin typeface="Canva Sans"/>
              <a:ea typeface="Canva Sans"/>
              <a:cs typeface="Canva Sans"/>
              <a:sym typeface="Canva Sans"/>
            </a:endParaRPr>
          </a:p>
        </p:txBody>
      </p:sp>
      <p:sp>
        <p:nvSpPr>
          <p:cNvPr id="5" name="TextBox 5"/>
          <p:cNvSpPr txBox="1"/>
          <p:nvPr/>
        </p:nvSpPr>
        <p:spPr>
          <a:xfrm>
            <a:off x="4194312" y="1043922"/>
            <a:ext cx="4583013" cy="1012191"/>
          </a:xfrm>
          <a:prstGeom prst="rect">
            <a:avLst/>
          </a:prstGeom>
        </p:spPr>
        <p:txBody>
          <a:bodyPr lIns="0" tIns="0" rIns="0" bIns="0" rtlCol="0" anchor="t">
            <a:spAutoFit/>
          </a:bodyPr>
          <a:lstStyle/>
          <a:p>
            <a:pPr algn="ctr">
              <a:lnSpc>
                <a:spcPts val="4059"/>
              </a:lnSpc>
            </a:pPr>
            <a:r>
              <a:rPr lang="en-US" sz="2899">
                <a:solidFill>
                  <a:srgbClr val="EEAC27"/>
                </a:solidFill>
                <a:latin typeface="Canva Sans"/>
                <a:ea typeface="Canva Sans"/>
                <a:cs typeface="Canva Sans"/>
                <a:sym typeface="Canva Sans"/>
              </a:rPr>
              <a:t>Mrs Marie Carr- Caretaker</a:t>
            </a:r>
          </a:p>
          <a:p>
            <a:pPr algn="ctr">
              <a:lnSpc>
                <a:spcPts val="4059"/>
              </a:lnSpc>
            </a:pPr>
            <a:endParaRPr lang="en-US" sz="2899">
              <a:solidFill>
                <a:srgbClr val="EEAC27"/>
              </a:solidFill>
              <a:latin typeface="Canva Sans"/>
              <a:ea typeface="Canva Sans"/>
              <a:cs typeface="Canva Sans"/>
              <a:sym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grpSp>
        <p:nvGrpSpPr>
          <p:cNvPr id="2" name="Group 2"/>
          <p:cNvGrpSpPr/>
          <p:nvPr/>
        </p:nvGrpSpPr>
        <p:grpSpPr>
          <a:xfrm>
            <a:off x="5326173" y="498422"/>
            <a:ext cx="3356539" cy="2189357"/>
            <a:chOff x="0" y="0"/>
            <a:chExt cx="4475385" cy="2919142"/>
          </a:xfrm>
        </p:grpSpPr>
        <p:sp>
          <p:nvSpPr>
            <p:cNvPr id="3" name="Freeform 3"/>
            <p:cNvSpPr/>
            <p:nvPr/>
          </p:nvSpPr>
          <p:spPr>
            <a:xfrm>
              <a:off x="0" y="0"/>
              <a:ext cx="4475385" cy="2919142"/>
            </a:xfrm>
            <a:custGeom>
              <a:avLst/>
              <a:gdLst/>
              <a:ahLst/>
              <a:cxnLst/>
              <a:rect l="l" t="t" r="r" b="b"/>
              <a:pathLst>
                <a:path w="4475385" h="2919142">
                  <a:moveTo>
                    <a:pt x="0" y="0"/>
                  </a:moveTo>
                  <a:lnTo>
                    <a:pt x="4475385" y="0"/>
                  </a:lnTo>
                  <a:lnTo>
                    <a:pt x="4475385" y="2919142"/>
                  </a:lnTo>
                  <a:lnTo>
                    <a:pt x="0" y="2919142"/>
                  </a:lnTo>
                  <a:close/>
                </a:path>
              </a:pathLst>
            </a:custGeom>
            <a:solidFill>
              <a:srgbClr val="FFFFFF">
                <a:alpha val="0"/>
              </a:srgbClr>
            </a:solidFill>
          </p:spPr>
          <p:txBody>
            <a:bodyPr/>
            <a:lstStyle/>
            <a:p>
              <a:endParaRPr lang="en-GB"/>
            </a:p>
          </p:txBody>
        </p:sp>
        <p:sp>
          <p:nvSpPr>
            <p:cNvPr id="4" name="TextBox 4"/>
            <p:cNvSpPr txBox="1"/>
            <p:nvPr/>
          </p:nvSpPr>
          <p:spPr>
            <a:xfrm>
              <a:off x="0" y="-28575"/>
              <a:ext cx="4475385" cy="2947717"/>
            </a:xfrm>
            <a:prstGeom prst="rect">
              <a:avLst/>
            </a:prstGeom>
          </p:spPr>
          <p:txBody>
            <a:bodyPr lIns="0" tIns="0" rIns="0" bIns="0" rtlCol="0" anchor="b"/>
            <a:lstStyle/>
            <a:p>
              <a:pPr algn="ctr">
                <a:lnSpc>
                  <a:spcPts val="4377"/>
                </a:lnSpc>
              </a:pPr>
              <a:r>
                <a:rPr lang="en-US" sz="4053">
                  <a:solidFill>
                    <a:srgbClr val="FFFFFF"/>
                  </a:solidFill>
                  <a:latin typeface="Calibri (MS)"/>
                  <a:ea typeface="Calibri (MS)"/>
                  <a:cs typeface="Calibri (MS)"/>
                  <a:sym typeface="Calibri (MS)"/>
                </a:rPr>
                <a:t>What Does It Mean to Be School Ready?</a:t>
              </a:r>
            </a:p>
          </p:txBody>
        </p:sp>
      </p:grpSp>
      <p:sp>
        <p:nvSpPr>
          <p:cNvPr id="5" name="Freeform 5"/>
          <p:cNvSpPr/>
          <p:nvPr/>
        </p:nvSpPr>
        <p:spPr>
          <a:xfrm>
            <a:off x="338201" y="750591"/>
            <a:ext cx="602973" cy="1084333"/>
          </a:xfrm>
          <a:custGeom>
            <a:avLst/>
            <a:gdLst/>
            <a:ahLst/>
            <a:cxnLst/>
            <a:rect l="l" t="t" r="r" b="b"/>
            <a:pathLst>
              <a:path w="602973" h="1084333">
                <a:moveTo>
                  <a:pt x="0" y="0"/>
                </a:moveTo>
                <a:lnTo>
                  <a:pt x="602972" y="0"/>
                </a:lnTo>
                <a:lnTo>
                  <a:pt x="602972" y="1084333"/>
                </a:lnTo>
                <a:lnTo>
                  <a:pt x="0" y="1084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0" y="2964917"/>
            <a:ext cx="3864903" cy="4350283"/>
            <a:chOff x="0" y="0"/>
            <a:chExt cx="5153205" cy="5800377"/>
          </a:xfrm>
        </p:grpSpPr>
        <p:sp>
          <p:nvSpPr>
            <p:cNvPr id="7" name="Freeform 7"/>
            <p:cNvSpPr/>
            <p:nvPr/>
          </p:nvSpPr>
          <p:spPr>
            <a:xfrm>
              <a:off x="0" y="0"/>
              <a:ext cx="5153152" cy="5800344"/>
            </a:xfrm>
            <a:custGeom>
              <a:avLst/>
              <a:gdLst/>
              <a:ahLst/>
              <a:cxnLst/>
              <a:rect l="l" t="t" r="r" b="b"/>
              <a:pathLst>
                <a:path w="5153152" h="5800344">
                  <a:moveTo>
                    <a:pt x="2090674" y="0"/>
                  </a:moveTo>
                  <a:cubicBezTo>
                    <a:pt x="3782060" y="0"/>
                    <a:pt x="5153152" y="1828165"/>
                    <a:pt x="5153152" y="4083304"/>
                  </a:cubicBezTo>
                  <a:cubicBezTo>
                    <a:pt x="5153152" y="4647057"/>
                    <a:pt x="5067427" y="5184140"/>
                    <a:pt x="4912487" y="5672709"/>
                  </a:cubicBezTo>
                  <a:lnTo>
                    <a:pt x="4866386" y="5800344"/>
                  </a:lnTo>
                  <a:lnTo>
                    <a:pt x="0" y="5800344"/>
                  </a:lnTo>
                  <a:lnTo>
                    <a:pt x="0" y="1105281"/>
                  </a:lnTo>
                  <a:lnTo>
                    <a:pt x="142621" y="932434"/>
                  </a:lnTo>
                  <a:cubicBezTo>
                    <a:pt x="672084" y="349885"/>
                    <a:pt x="1350772" y="0"/>
                    <a:pt x="2090674" y="0"/>
                  </a:cubicBezTo>
                  <a:close/>
                </a:path>
              </a:pathLst>
            </a:custGeom>
            <a:solidFill>
              <a:srgbClr val="51BE55"/>
            </a:solidFill>
          </p:spPr>
          <p:txBody>
            <a:bodyPr/>
            <a:lstStyle/>
            <a:p>
              <a:endParaRPr lang="en-GB"/>
            </a:p>
          </p:txBody>
        </p:sp>
      </p:grpSp>
      <p:grpSp>
        <p:nvGrpSpPr>
          <p:cNvPr id="8" name="Group 8"/>
          <p:cNvGrpSpPr/>
          <p:nvPr/>
        </p:nvGrpSpPr>
        <p:grpSpPr>
          <a:xfrm>
            <a:off x="1727825" y="1"/>
            <a:ext cx="3356540" cy="3302124"/>
            <a:chOff x="0" y="0"/>
            <a:chExt cx="4475386" cy="4402832"/>
          </a:xfrm>
        </p:grpSpPr>
        <p:sp>
          <p:nvSpPr>
            <p:cNvPr id="9" name="Freeform 9"/>
            <p:cNvSpPr/>
            <p:nvPr/>
          </p:nvSpPr>
          <p:spPr>
            <a:xfrm>
              <a:off x="0" y="0"/>
              <a:ext cx="4475480" cy="4402836"/>
            </a:xfrm>
            <a:custGeom>
              <a:avLst/>
              <a:gdLst/>
              <a:ahLst/>
              <a:cxnLst/>
              <a:rect l="l" t="t" r="r" b="b"/>
              <a:pathLst>
                <a:path w="4475480" h="4402836">
                  <a:moveTo>
                    <a:pt x="268986" y="0"/>
                  </a:moveTo>
                  <a:lnTo>
                    <a:pt x="4206367" y="0"/>
                  </a:lnTo>
                  <a:lnTo>
                    <a:pt x="4299585" y="257937"/>
                  </a:lnTo>
                  <a:cubicBezTo>
                    <a:pt x="4412869" y="614934"/>
                    <a:pt x="4475480" y="1007364"/>
                    <a:pt x="4475480" y="1419225"/>
                  </a:cubicBezTo>
                  <a:cubicBezTo>
                    <a:pt x="4475480" y="3067050"/>
                    <a:pt x="3473577" y="4402836"/>
                    <a:pt x="2237740" y="4402836"/>
                  </a:cubicBezTo>
                  <a:cubicBezTo>
                    <a:pt x="1001903" y="4402836"/>
                    <a:pt x="0" y="3067050"/>
                    <a:pt x="0" y="1419225"/>
                  </a:cubicBezTo>
                  <a:cubicBezTo>
                    <a:pt x="0" y="1007237"/>
                    <a:pt x="62611" y="614807"/>
                    <a:pt x="175895" y="257937"/>
                  </a:cubicBezTo>
                  <a:close/>
                </a:path>
              </a:pathLst>
            </a:custGeom>
            <a:solidFill>
              <a:srgbClr val="51BE55"/>
            </a:solidFill>
          </p:spPr>
          <p:txBody>
            <a:bodyPr/>
            <a:lstStyle/>
            <a:p>
              <a:endParaRPr lang="en-GB"/>
            </a:p>
          </p:txBody>
        </p:sp>
      </p:grpSp>
      <p:sp>
        <p:nvSpPr>
          <p:cNvPr id="10" name="Freeform 10"/>
          <p:cNvSpPr/>
          <p:nvPr/>
        </p:nvSpPr>
        <p:spPr>
          <a:xfrm>
            <a:off x="2485462" y="81806"/>
            <a:ext cx="1837210" cy="2605973"/>
          </a:xfrm>
          <a:custGeom>
            <a:avLst/>
            <a:gdLst/>
            <a:ahLst/>
            <a:cxnLst/>
            <a:rect l="l" t="t" r="r" b="b"/>
            <a:pathLst>
              <a:path w="1837210" h="2605973">
                <a:moveTo>
                  <a:pt x="0" y="0"/>
                </a:moveTo>
                <a:lnTo>
                  <a:pt x="1837211" y="0"/>
                </a:lnTo>
                <a:lnTo>
                  <a:pt x="1837211" y="2605973"/>
                </a:lnTo>
                <a:lnTo>
                  <a:pt x="0" y="2605973"/>
                </a:lnTo>
                <a:lnTo>
                  <a:pt x="0" y="0"/>
                </a:lnTo>
                <a:close/>
              </a:path>
            </a:pathLst>
          </a:custGeom>
          <a:blipFill>
            <a:blip r:embed="rId4"/>
            <a:stretch>
              <a:fillRect l="-74" r="-74"/>
            </a:stretch>
          </a:blipFill>
        </p:spPr>
        <p:txBody>
          <a:bodyPr/>
          <a:lstStyle/>
          <a:p>
            <a:endParaRPr lang="en-GB"/>
          </a:p>
        </p:txBody>
      </p:sp>
      <p:sp>
        <p:nvSpPr>
          <p:cNvPr id="11" name="Freeform 11"/>
          <p:cNvSpPr/>
          <p:nvPr/>
        </p:nvSpPr>
        <p:spPr>
          <a:xfrm>
            <a:off x="338201" y="3555469"/>
            <a:ext cx="2384079" cy="3311222"/>
          </a:xfrm>
          <a:custGeom>
            <a:avLst/>
            <a:gdLst/>
            <a:ahLst/>
            <a:cxnLst/>
            <a:rect l="l" t="t" r="r" b="b"/>
            <a:pathLst>
              <a:path w="2384079" h="3311222">
                <a:moveTo>
                  <a:pt x="0" y="0"/>
                </a:moveTo>
                <a:lnTo>
                  <a:pt x="2384078" y="0"/>
                </a:lnTo>
                <a:lnTo>
                  <a:pt x="2384078" y="3311222"/>
                </a:lnTo>
                <a:lnTo>
                  <a:pt x="0" y="3311222"/>
                </a:lnTo>
                <a:lnTo>
                  <a:pt x="0" y="0"/>
                </a:lnTo>
                <a:close/>
              </a:path>
            </a:pathLst>
          </a:custGeom>
          <a:blipFill>
            <a:blip r:embed="rId5"/>
            <a:stretch>
              <a:fillRect l="-64" r="-64"/>
            </a:stretch>
          </a:blipFill>
        </p:spPr>
        <p:txBody>
          <a:bodyPr/>
          <a:lstStyle/>
          <a:p>
            <a:endParaRPr lang="en-GB"/>
          </a:p>
        </p:txBody>
      </p:sp>
      <p:grpSp>
        <p:nvGrpSpPr>
          <p:cNvPr id="12" name="Group 12"/>
          <p:cNvGrpSpPr/>
          <p:nvPr/>
        </p:nvGrpSpPr>
        <p:grpSpPr>
          <a:xfrm>
            <a:off x="4363318" y="6160087"/>
            <a:ext cx="89941" cy="119921"/>
            <a:chOff x="0" y="0"/>
            <a:chExt cx="119922" cy="159895"/>
          </a:xfrm>
        </p:grpSpPr>
        <p:sp>
          <p:nvSpPr>
            <p:cNvPr id="13" name="Freeform 13"/>
            <p:cNvSpPr/>
            <p:nvPr/>
          </p:nvSpPr>
          <p:spPr>
            <a:xfrm>
              <a:off x="0" y="0"/>
              <a:ext cx="119888" cy="160020"/>
            </a:xfrm>
            <a:custGeom>
              <a:avLst/>
              <a:gdLst/>
              <a:ahLst/>
              <a:cxnLst/>
              <a:rect l="l" t="t" r="r" b="b"/>
              <a:pathLst>
                <a:path w="119888" h="160020">
                  <a:moveTo>
                    <a:pt x="119888" y="80010"/>
                  </a:moveTo>
                  <a:cubicBezTo>
                    <a:pt x="119888" y="124206"/>
                    <a:pt x="93091" y="160020"/>
                    <a:pt x="59944" y="160020"/>
                  </a:cubicBezTo>
                  <a:cubicBezTo>
                    <a:pt x="26797" y="160020"/>
                    <a:pt x="0" y="124079"/>
                    <a:pt x="0" y="80010"/>
                  </a:cubicBezTo>
                  <a:cubicBezTo>
                    <a:pt x="0" y="35941"/>
                    <a:pt x="26797" y="0"/>
                    <a:pt x="59944" y="0"/>
                  </a:cubicBezTo>
                  <a:cubicBezTo>
                    <a:pt x="93091" y="0"/>
                    <a:pt x="119888" y="35814"/>
                    <a:pt x="119888" y="80010"/>
                  </a:cubicBezTo>
                  <a:close/>
                </a:path>
              </a:pathLst>
            </a:custGeom>
            <a:solidFill>
              <a:srgbClr val="4F81BD"/>
            </a:solidFill>
          </p:spPr>
          <p:txBody>
            <a:bodyPr/>
            <a:lstStyle/>
            <a:p>
              <a:endParaRPr lang="en-GB"/>
            </a:p>
          </p:txBody>
        </p:sp>
      </p:grpSp>
      <p:grpSp>
        <p:nvGrpSpPr>
          <p:cNvPr id="14" name="Group 14"/>
          <p:cNvGrpSpPr/>
          <p:nvPr/>
        </p:nvGrpSpPr>
        <p:grpSpPr>
          <a:xfrm>
            <a:off x="5225088" y="3034256"/>
            <a:ext cx="3571705" cy="3470670"/>
            <a:chOff x="0" y="0"/>
            <a:chExt cx="4762273" cy="4627560"/>
          </a:xfrm>
        </p:grpSpPr>
        <p:sp>
          <p:nvSpPr>
            <p:cNvPr id="15" name="Freeform 15"/>
            <p:cNvSpPr/>
            <p:nvPr/>
          </p:nvSpPr>
          <p:spPr>
            <a:xfrm>
              <a:off x="0" y="0"/>
              <a:ext cx="4762363" cy="4627650"/>
            </a:xfrm>
            <a:custGeom>
              <a:avLst/>
              <a:gdLst/>
              <a:ahLst/>
              <a:cxnLst/>
              <a:rect l="l" t="t" r="r" b="b"/>
              <a:pathLst>
                <a:path w="4762363" h="4627650">
                  <a:moveTo>
                    <a:pt x="0" y="2313830"/>
                  </a:moveTo>
                  <a:lnTo>
                    <a:pt x="238177" y="2128622"/>
                  </a:lnTo>
                  <a:lnTo>
                    <a:pt x="238177" y="2267457"/>
                  </a:lnTo>
                  <a:lnTo>
                    <a:pt x="2333465" y="2267457"/>
                  </a:lnTo>
                  <a:lnTo>
                    <a:pt x="2333465" y="231440"/>
                  </a:lnTo>
                  <a:lnTo>
                    <a:pt x="2190588" y="231440"/>
                  </a:lnTo>
                  <a:lnTo>
                    <a:pt x="2381188" y="0"/>
                  </a:lnTo>
                  <a:lnTo>
                    <a:pt x="2571643" y="231440"/>
                  </a:lnTo>
                  <a:lnTo>
                    <a:pt x="2428765" y="231440"/>
                  </a:lnTo>
                  <a:lnTo>
                    <a:pt x="2428765" y="2267457"/>
                  </a:lnTo>
                  <a:lnTo>
                    <a:pt x="4524199" y="2267457"/>
                  </a:lnTo>
                  <a:lnTo>
                    <a:pt x="4524199" y="2128622"/>
                  </a:lnTo>
                  <a:lnTo>
                    <a:pt x="4762363" y="2313689"/>
                  </a:lnTo>
                  <a:lnTo>
                    <a:pt x="4524199" y="2498897"/>
                  </a:lnTo>
                  <a:lnTo>
                    <a:pt x="4524199" y="2360062"/>
                  </a:lnTo>
                  <a:lnTo>
                    <a:pt x="2428765" y="2360062"/>
                  </a:lnTo>
                  <a:lnTo>
                    <a:pt x="2428765" y="4396221"/>
                  </a:lnTo>
                  <a:lnTo>
                    <a:pt x="2571642" y="4396221"/>
                  </a:lnTo>
                  <a:lnTo>
                    <a:pt x="2381188" y="4627650"/>
                  </a:lnTo>
                  <a:lnTo>
                    <a:pt x="2190588" y="4396221"/>
                  </a:lnTo>
                  <a:lnTo>
                    <a:pt x="2333465" y="4396221"/>
                  </a:lnTo>
                  <a:lnTo>
                    <a:pt x="2333465" y="2360062"/>
                  </a:lnTo>
                  <a:lnTo>
                    <a:pt x="238177" y="2360062"/>
                  </a:lnTo>
                  <a:lnTo>
                    <a:pt x="238177" y="2498897"/>
                  </a:lnTo>
                  <a:close/>
                </a:path>
              </a:pathLst>
            </a:custGeom>
            <a:solidFill>
              <a:srgbClr val="FCDDCF"/>
            </a:solidFill>
          </p:spPr>
          <p:txBody>
            <a:bodyPr/>
            <a:lstStyle/>
            <a:p>
              <a:endParaRPr lang="en-GB"/>
            </a:p>
          </p:txBody>
        </p:sp>
      </p:grpSp>
      <p:grpSp>
        <p:nvGrpSpPr>
          <p:cNvPr id="16" name="Group 16"/>
          <p:cNvGrpSpPr/>
          <p:nvPr/>
        </p:nvGrpSpPr>
        <p:grpSpPr>
          <a:xfrm>
            <a:off x="5225088" y="2964917"/>
            <a:ext cx="1684114" cy="1684114"/>
            <a:chOff x="0" y="0"/>
            <a:chExt cx="1693793" cy="1693793"/>
          </a:xfrm>
        </p:grpSpPr>
        <p:sp>
          <p:nvSpPr>
            <p:cNvPr id="17" name="Freeform 17"/>
            <p:cNvSpPr/>
            <p:nvPr/>
          </p:nvSpPr>
          <p:spPr>
            <a:xfrm>
              <a:off x="18034" y="18161"/>
              <a:ext cx="1657604" cy="1657604"/>
            </a:xfrm>
            <a:custGeom>
              <a:avLst/>
              <a:gdLst/>
              <a:ahLst/>
              <a:cxnLst/>
              <a:rect l="l" t="t" r="r" b="b"/>
              <a:pathLst>
                <a:path w="1657604" h="1657604">
                  <a:moveTo>
                    <a:pt x="0" y="276225"/>
                  </a:moveTo>
                  <a:cubicBezTo>
                    <a:pt x="0" y="123698"/>
                    <a:pt x="123698" y="0"/>
                    <a:pt x="276225" y="0"/>
                  </a:cubicBezTo>
                  <a:lnTo>
                    <a:pt x="1381379" y="0"/>
                  </a:lnTo>
                  <a:cubicBezTo>
                    <a:pt x="1533906" y="0"/>
                    <a:pt x="1657604" y="123698"/>
                    <a:pt x="1657604" y="276225"/>
                  </a:cubicBezTo>
                  <a:lnTo>
                    <a:pt x="1657604" y="1381379"/>
                  </a:lnTo>
                  <a:cubicBezTo>
                    <a:pt x="1657604" y="1533906"/>
                    <a:pt x="1533906" y="1657604"/>
                    <a:pt x="1381379" y="1657604"/>
                  </a:cubicBezTo>
                  <a:lnTo>
                    <a:pt x="276352" y="1657604"/>
                  </a:lnTo>
                  <a:cubicBezTo>
                    <a:pt x="123825" y="1657604"/>
                    <a:pt x="127" y="1533906"/>
                    <a:pt x="127" y="1381379"/>
                  </a:cubicBezTo>
                  <a:close/>
                </a:path>
              </a:pathLst>
            </a:custGeom>
            <a:solidFill>
              <a:srgbClr val="F79646"/>
            </a:solidFill>
          </p:spPr>
          <p:txBody>
            <a:bodyPr/>
            <a:lstStyle/>
            <a:p>
              <a:endParaRPr lang="en-GB"/>
            </a:p>
          </p:txBody>
        </p:sp>
        <p:sp>
          <p:nvSpPr>
            <p:cNvPr id="18" name="Freeform 18"/>
            <p:cNvSpPr/>
            <p:nvPr/>
          </p:nvSpPr>
          <p:spPr>
            <a:xfrm>
              <a:off x="0" y="0"/>
              <a:ext cx="1693926" cy="1693926"/>
            </a:xfrm>
            <a:custGeom>
              <a:avLst/>
              <a:gdLst/>
              <a:ahLst/>
              <a:cxnLst/>
              <a:rect l="l" t="t" r="r" b="b"/>
              <a:pathLst>
                <a:path w="1693926" h="1693926">
                  <a:moveTo>
                    <a:pt x="0" y="294386"/>
                  </a:moveTo>
                  <a:cubicBezTo>
                    <a:pt x="0" y="131826"/>
                    <a:pt x="131826" y="0"/>
                    <a:pt x="294386" y="0"/>
                  </a:cubicBezTo>
                  <a:lnTo>
                    <a:pt x="1399540" y="0"/>
                  </a:lnTo>
                  <a:lnTo>
                    <a:pt x="1399540" y="18034"/>
                  </a:lnTo>
                  <a:lnTo>
                    <a:pt x="1399540" y="0"/>
                  </a:lnTo>
                  <a:cubicBezTo>
                    <a:pt x="1562100" y="0"/>
                    <a:pt x="1693926" y="131826"/>
                    <a:pt x="1693926" y="294386"/>
                  </a:cubicBezTo>
                  <a:lnTo>
                    <a:pt x="1675892" y="294386"/>
                  </a:lnTo>
                  <a:lnTo>
                    <a:pt x="1693926" y="294386"/>
                  </a:lnTo>
                  <a:lnTo>
                    <a:pt x="1693926" y="1399540"/>
                  </a:lnTo>
                  <a:lnTo>
                    <a:pt x="1675892" y="1399540"/>
                  </a:lnTo>
                  <a:lnTo>
                    <a:pt x="1693926" y="1399540"/>
                  </a:lnTo>
                  <a:cubicBezTo>
                    <a:pt x="1693926" y="1562100"/>
                    <a:pt x="1562100" y="1693926"/>
                    <a:pt x="1399540" y="1693926"/>
                  </a:cubicBezTo>
                  <a:lnTo>
                    <a:pt x="1399540" y="1675892"/>
                  </a:lnTo>
                  <a:lnTo>
                    <a:pt x="1399540" y="1693926"/>
                  </a:lnTo>
                  <a:lnTo>
                    <a:pt x="294386" y="1693926"/>
                  </a:lnTo>
                  <a:lnTo>
                    <a:pt x="294386" y="1675892"/>
                  </a:lnTo>
                  <a:lnTo>
                    <a:pt x="294386" y="1693926"/>
                  </a:lnTo>
                  <a:cubicBezTo>
                    <a:pt x="131826" y="1693799"/>
                    <a:pt x="0" y="1561973"/>
                    <a:pt x="0" y="1399413"/>
                  </a:cubicBezTo>
                  <a:lnTo>
                    <a:pt x="0" y="294386"/>
                  </a:lnTo>
                  <a:lnTo>
                    <a:pt x="18034" y="294386"/>
                  </a:lnTo>
                  <a:lnTo>
                    <a:pt x="0" y="294386"/>
                  </a:lnTo>
                  <a:moveTo>
                    <a:pt x="36068" y="294386"/>
                  </a:moveTo>
                  <a:lnTo>
                    <a:pt x="36068" y="1399540"/>
                  </a:lnTo>
                  <a:lnTo>
                    <a:pt x="18034" y="1399540"/>
                  </a:lnTo>
                  <a:lnTo>
                    <a:pt x="36068" y="1399540"/>
                  </a:lnTo>
                  <a:cubicBezTo>
                    <a:pt x="36068" y="1542161"/>
                    <a:pt x="151638" y="1657731"/>
                    <a:pt x="294259" y="1657731"/>
                  </a:cubicBezTo>
                  <a:lnTo>
                    <a:pt x="1399413" y="1657731"/>
                  </a:lnTo>
                  <a:cubicBezTo>
                    <a:pt x="1542034" y="1657731"/>
                    <a:pt x="1657604" y="1542161"/>
                    <a:pt x="1657604" y="1399540"/>
                  </a:cubicBezTo>
                  <a:lnTo>
                    <a:pt x="1657604" y="294386"/>
                  </a:lnTo>
                  <a:cubicBezTo>
                    <a:pt x="1657604" y="151765"/>
                    <a:pt x="1542034" y="36195"/>
                    <a:pt x="1399413" y="36195"/>
                  </a:cubicBezTo>
                  <a:lnTo>
                    <a:pt x="294386" y="36195"/>
                  </a:lnTo>
                  <a:lnTo>
                    <a:pt x="294386" y="18034"/>
                  </a:lnTo>
                  <a:lnTo>
                    <a:pt x="294386" y="36068"/>
                  </a:lnTo>
                  <a:cubicBezTo>
                    <a:pt x="151765" y="36068"/>
                    <a:pt x="36195" y="151638"/>
                    <a:pt x="36195" y="294259"/>
                  </a:cubicBezTo>
                  <a:close/>
                </a:path>
              </a:pathLst>
            </a:custGeom>
            <a:solidFill>
              <a:srgbClr val="FFFFFF"/>
            </a:solidFill>
          </p:spPr>
          <p:txBody>
            <a:bodyPr/>
            <a:lstStyle/>
            <a:p>
              <a:endParaRPr lang="en-GB"/>
            </a:p>
          </p:txBody>
        </p:sp>
      </p:grpSp>
      <p:grpSp>
        <p:nvGrpSpPr>
          <p:cNvPr id="19" name="Group 19"/>
          <p:cNvGrpSpPr/>
          <p:nvPr/>
        </p:nvGrpSpPr>
        <p:grpSpPr>
          <a:xfrm>
            <a:off x="5382570" y="3034256"/>
            <a:ext cx="1283934" cy="1398431"/>
            <a:chOff x="0" y="0"/>
            <a:chExt cx="1531952" cy="1668567"/>
          </a:xfrm>
        </p:grpSpPr>
        <p:sp>
          <p:nvSpPr>
            <p:cNvPr id="20" name="Freeform 20"/>
            <p:cNvSpPr/>
            <p:nvPr/>
          </p:nvSpPr>
          <p:spPr>
            <a:xfrm>
              <a:off x="0" y="0"/>
              <a:ext cx="1531952" cy="1668567"/>
            </a:xfrm>
            <a:custGeom>
              <a:avLst/>
              <a:gdLst/>
              <a:ahLst/>
              <a:cxnLst/>
              <a:rect l="l" t="t" r="r" b="b"/>
              <a:pathLst>
                <a:path w="1531952" h="1668567">
                  <a:moveTo>
                    <a:pt x="0" y="0"/>
                  </a:moveTo>
                  <a:lnTo>
                    <a:pt x="1531952" y="0"/>
                  </a:lnTo>
                  <a:lnTo>
                    <a:pt x="1531952" y="1668567"/>
                  </a:lnTo>
                  <a:lnTo>
                    <a:pt x="0" y="1668567"/>
                  </a:lnTo>
                  <a:close/>
                </a:path>
              </a:pathLst>
            </a:custGeom>
            <a:solidFill>
              <a:srgbClr val="000000">
                <a:alpha val="0"/>
              </a:srgbClr>
            </a:solidFill>
          </p:spPr>
          <p:txBody>
            <a:bodyPr/>
            <a:lstStyle/>
            <a:p>
              <a:endParaRPr lang="en-GB"/>
            </a:p>
          </p:txBody>
        </p:sp>
        <p:sp>
          <p:nvSpPr>
            <p:cNvPr id="21" name="TextBox 21"/>
            <p:cNvSpPr txBox="1"/>
            <p:nvPr/>
          </p:nvSpPr>
          <p:spPr>
            <a:xfrm>
              <a:off x="0" y="-19050"/>
              <a:ext cx="1531952" cy="1687617"/>
            </a:xfrm>
            <a:prstGeom prst="rect">
              <a:avLst/>
            </a:prstGeom>
          </p:spPr>
          <p:txBody>
            <a:bodyPr lIns="0" tIns="0" rIns="0" bIns="0" rtlCol="0" anchor="ctr"/>
            <a:lstStyle/>
            <a:p>
              <a:pPr algn="ctr">
                <a:lnSpc>
                  <a:spcPts val="1814"/>
                </a:lnSpc>
              </a:pPr>
              <a:r>
                <a:rPr lang="en-US" sz="1679">
                  <a:solidFill>
                    <a:srgbClr val="FFFFFF"/>
                  </a:solidFill>
                  <a:latin typeface="Calibri (MS)"/>
                  <a:ea typeface="Calibri (MS)"/>
                  <a:cs typeface="Calibri (MS)"/>
                  <a:sym typeface="Calibri (MS)"/>
                </a:rPr>
                <a:t>Able to dress and toilet independently</a:t>
              </a:r>
            </a:p>
          </p:txBody>
        </p:sp>
      </p:grpSp>
      <p:grpSp>
        <p:nvGrpSpPr>
          <p:cNvPr id="22" name="Group 22"/>
          <p:cNvGrpSpPr/>
          <p:nvPr/>
        </p:nvGrpSpPr>
        <p:grpSpPr>
          <a:xfrm>
            <a:off x="7099679" y="2964917"/>
            <a:ext cx="1684114" cy="1684114"/>
            <a:chOff x="0" y="0"/>
            <a:chExt cx="1693793" cy="1693793"/>
          </a:xfrm>
        </p:grpSpPr>
        <p:sp>
          <p:nvSpPr>
            <p:cNvPr id="23" name="Freeform 23"/>
            <p:cNvSpPr/>
            <p:nvPr/>
          </p:nvSpPr>
          <p:spPr>
            <a:xfrm>
              <a:off x="18034" y="18161"/>
              <a:ext cx="1657604" cy="1657604"/>
            </a:xfrm>
            <a:custGeom>
              <a:avLst/>
              <a:gdLst/>
              <a:ahLst/>
              <a:cxnLst/>
              <a:rect l="l" t="t" r="r" b="b"/>
              <a:pathLst>
                <a:path w="1657604" h="1657604">
                  <a:moveTo>
                    <a:pt x="0" y="276225"/>
                  </a:moveTo>
                  <a:cubicBezTo>
                    <a:pt x="0" y="123698"/>
                    <a:pt x="123698" y="0"/>
                    <a:pt x="276225" y="0"/>
                  </a:cubicBezTo>
                  <a:lnTo>
                    <a:pt x="1381379" y="0"/>
                  </a:lnTo>
                  <a:cubicBezTo>
                    <a:pt x="1533906" y="0"/>
                    <a:pt x="1657604" y="123698"/>
                    <a:pt x="1657604" y="276225"/>
                  </a:cubicBezTo>
                  <a:lnTo>
                    <a:pt x="1657604" y="1381379"/>
                  </a:lnTo>
                  <a:cubicBezTo>
                    <a:pt x="1657604" y="1533906"/>
                    <a:pt x="1533906" y="1657604"/>
                    <a:pt x="1381379" y="1657604"/>
                  </a:cubicBezTo>
                  <a:lnTo>
                    <a:pt x="276352" y="1657604"/>
                  </a:lnTo>
                  <a:cubicBezTo>
                    <a:pt x="123825" y="1657604"/>
                    <a:pt x="127" y="1533906"/>
                    <a:pt x="127" y="1381379"/>
                  </a:cubicBezTo>
                  <a:close/>
                </a:path>
              </a:pathLst>
            </a:custGeom>
            <a:solidFill>
              <a:srgbClr val="F79646"/>
            </a:solidFill>
          </p:spPr>
          <p:txBody>
            <a:bodyPr/>
            <a:lstStyle/>
            <a:p>
              <a:endParaRPr lang="en-GB"/>
            </a:p>
          </p:txBody>
        </p:sp>
        <p:sp>
          <p:nvSpPr>
            <p:cNvPr id="24" name="Freeform 24"/>
            <p:cNvSpPr/>
            <p:nvPr/>
          </p:nvSpPr>
          <p:spPr>
            <a:xfrm>
              <a:off x="0" y="0"/>
              <a:ext cx="1693926" cy="1693926"/>
            </a:xfrm>
            <a:custGeom>
              <a:avLst/>
              <a:gdLst/>
              <a:ahLst/>
              <a:cxnLst/>
              <a:rect l="l" t="t" r="r" b="b"/>
              <a:pathLst>
                <a:path w="1693926" h="1693926">
                  <a:moveTo>
                    <a:pt x="0" y="294386"/>
                  </a:moveTo>
                  <a:cubicBezTo>
                    <a:pt x="0" y="131826"/>
                    <a:pt x="131826" y="0"/>
                    <a:pt x="294386" y="0"/>
                  </a:cubicBezTo>
                  <a:lnTo>
                    <a:pt x="1399540" y="0"/>
                  </a:lnTo>
                  <a:lnTo>
                    <a:pt x="1399540" y="18034"/>
                  </a:lnTo>
                  <a:lnTo>
                    <a:pt x="1399540" y="0"/>
                  </a:lnTo>
                  <a:cubicBezTo>
                    <a:pt x="1562100" y="0"/>
                    <a:pt x="1693926" y="131826"/>
                    <a:pt x="1693926" y="294386"/>
                  </a:cubicBezTo>
                  <a:lnTo>
                    <a:pt x="1675892" y="294386"/>
                  </a:lnTo>
                  <a:lnTo>
                    <a:pt x="1693926" y="294386"/>
                  </a:lnTo>
                  <a:lnTo>
                    <a:pt x="1693926" y="1399540"/>
                  </a:lnTo>
                  <a:lnTo>
                    <a:pt x="1675892" y="1399540"/>
                  </a:lnTo>
                  <a:lnTo>
                    <a:pt x="1693926" y="1399540"/>
                  </a:lnTo>
                  <a:cubicBezTo>
                    <a:pt x="1693926" y="1562100"/>
                    <a:pt x="1562100" y="1693926"/>
                    <a:pt x="1399540" y="1693926"/>
                  </a:cubicBezTo>
                  <a:lnTo>
                    <a:pt x="1399540" y="1675892"/>
                  </a:lnTo>
                  <a:lnTo>
                    <a:pt x="1399540" y="1693926"/>
                  </a:lnTo>
                  <a:lnTo>
                    <a:pt x="294386" y="1693926"/>
                  </a:lnTo>
                  <a:lnTo>
                    <a:pt x="294386" y="1675892"/>
                  </a:lnTo>
                  <a:lnTo>
                    <a:pt x="294386" y="1693926"/>
                  </a:lnTo>
                  <a:cubicBezTo>
                    <a:pt x="131826" y="1693799"/>
                    <a:pt x="0" y="1561973"/>
                    <a:pt x="0" y="1399413"/>
                  </a:cubicBezTo>
                  <a:lnTo>
                    <a:pt x="0" y="294386"/>
                  </a:lnTo>
                  <a:lnTo>
                    <a:pt x="18034" y="294386"/>
                  </a:lnTo>
                  <a:lnTo>
                    <a:pt x="0" y="294386"/>
                  </a:lnTo>
                  <a:moveTo>
                    <a:pt x="36068" y="294386"/>
                  </a:moveTo>
                  <a:lnTo>
                    <a:pt x="36068" y="1399540"/>
                  </a:lnTo>
                  <a:lnTo>
                    <a:pt x="18034" y="1399540"/>
                  </a:lnTo>
                  <a:lnTo>
                    <a:pt x="36068" y="1399540"/>
                  </a:lnTo>
                  <a:cubicBezTo>
                    <a:pt x="36068" y="1542161"/>
                    <a:pt x="151638" y="1657731"/>
                    <a:pt x="294259" y="1657731"/>
                  </a:cubicBezTo>
                  <a:lnTo>
                    <a:pt x="1399413" y="1657731"/>
                  </a:lnTo>
                  <a:cubicBezTo>
                    <a:pt x="1542034" y="1657731"/>
                    <a:pt x="1657604" y="1542161"/>
                    <a:pt x="1657604" y="1399540"/>
                  </a:cubicBezTo>
                  <a:lnTo>
                    <a:pt x="1657604" y="294386"/>
                  </a:lnTo>
                  <a:cubicBezTo>
                    <a:pt x="1657604" y="151765"/>
                    <a:pt x="1542034" y="36195"/>
                    <a:pt x="1399413" y="36195"/>
                  </a:cubicBezTo>
                  <a:lnTo>
                    <a:pt x="294386" y="36195"/>
                  </a:lnTo>
                  <a:lnTo>
                    <a:pt x="294386" y="18034"/>
                  </a:lnTo>
                  <a:lnTo>
                    <a:pt x="294386" y="36068"/>
                  </a:lnTo>
                  <a:cubicBezTo>
                    <a:pt x="151765" y="36068"/>
                    <a:pt x="36195" y="151638"/>
                    <a:pt x="36195" y="294259"/>
                  </a:cubicBezTo>
                  <a:close/>
                </a:path>
              </a:pathLst>
            </a:custGeom>
            <a:solidFill>
              <a:srgbClr val="FFFFFF"/>
            </a:solidFill>
          </p:spPr>
          <p:txBody>
            <a:bodyPr/>
            <a:lstStyle/>
            <a:p>
              <a:endParaRPr lang="en-GB"/>
            </a:p>
          </p:txBody>
        </p:sp>
      </p:grpSp>
      <p:grpSp>
        <p:nvGrpSpPr>
          <p:cNvPr id="25" name="Group 25"/>
          <p:cNvGrpSpPr/>
          <p:nvPr/>
        </p:nvGrpSpPr>
        <p:grpSpPr>
          <a:xfrm>
            <a:off x="7160369" y="3065999"/>
            <a:ext cx="1522342" cy="1522342"/>
            <a:chOff x="0" y="0"/>
            <a:chExt cx="1531952" cy="1531952"/>
          </a:xfrm>
        </p:grpSpPr>
        <p:sp>
          <p:nvSpPr>
            <p:cNvPr id="26" name="Freeform 26"/>
            <p:cNvSpPr/>
            <p:nvPr/>
          </p:nvSpPr>
          <p:spPr>
            <a:xfrm>
              <a:off x="0" y="0"/>
              <a:ext cx="1531952" cy="1531952"/>
            </a:xfrm>
            <a:custGeom>
              <a:avLst/>
              <a:gdLst/>
              <a:ahLst/>
              <a:cxnLst/>
              <a:rect l="l" t="t" r="r" b="b"/>
              <a:pathLst>
                <a:path w="1531952" h="1531952">
                  <a:moveTo>
                    <a:pt x="0" y="0"/>
                  </a:moveTo>
                  <a:lnTo>
                    <a:pt x="1531952" y="0"/>
                  </a:lnTo>
                  <a:lnTo>
                    <a:pt x="1531952" y="1531952"/>
                  </a:lnTo>
                  <a:lnTo>
                    <a:pt x="0" y="1531952"/>
                  </a:lnTo>
                  <a:close/>
                </a:path>
              </a:pathLst>
            </a:custGeom>
            <a:solidFill>
              <a:srgbClr val="000000">
                <a:alpha val="0"/>
              </a:srgbClr>
            </a:solidFill>
          </p:spPr>
          <p:txBody>
            <a:bodyPr/>
            <a:lstStyle/>
            <a:p>
              <a:endParaRPr lang="en-GB"/>
            </a:p>
          </p:txBody>
        </p:sp>
        <p:sp>
          <p:nvSpPr>
            <p:cNvPr id="27" name="TextBox 27"/>
            <p:cNvSpPr txBox="1"/>
            <p:nvPr/>
          </p:nvSpPr>
          <p:spPr>
            <a:xfrm>
              <a:off x="0" y="-19050"/>
              <a:ext cx="1531952" cy="1551002"/>
            </a:xfrm>
            <a:prstGeom prst="rect">
              <a:avLst/>
            </a:prstGeom>
          </p:spPr>
          <p:txBody>
            <a:bodyPr lIns="0" tIns="0" rIns="0" bIns="0" rtlCol="0" anchor="ctr"/>
            <a:lstStyle/>
            <a:p>
              <a:pPr algn="ctr">
                <a:lnSpc>
                  <a:spcPts val="1814"/>
                </a:lnSpc>
              </a:pPr>
              <a:r>
                <a:rPr lang="en-US" sz="1679">
                  <a:solidFill>
                    <a:srgbClr val="FFFFFF"/>
                  </a:solidFill>
                  <a:latin typeface="Calibri (MS)"/>
                  <a:ea typeface="Calibri (MS)"/>
                  <a:cs typeface="Calibri (MS)"/>
                  <a:sym typeface="Calibri (MS)"/>
                </a:rPr>
                <a:t>Can follow simple instructions</a:t>
              </a:r>
            </a:p>
          </p:txBody>
        </p:sp>
      </p:grpSp>
      <p:grpSp>
        <p:nvGrpSpPr>
          <p:cNvPr id="28" name="Group 28"/>
          <p:cNvGrpSpPr/>
          <p:nvPr/>
        </p:nvGrpSpPr>
        <p:grpSpPr>
          <a:xfrm>
            <a:off x="5225088" y="4839508"/>
            <a:ext cx="1684114" cy="1684114"/>
            <a:chOff x="0" y="0"/>
            <a:chExt cx="1693793" cy="1693793"/>
          </a:xfrm>
        </p:grpSpPr>
        <p:sp>
          <p:nvSpPr>
            <p:cNvPr id="29" name="Freeform 29"/>
            <p:cNvSpPr/>
            <p:nvPr/>
          </p:nvSpPr>
          <p:spPr>
            <a:xfrm>
              <a:off x="18034" y="18161"/>
              <a:ext cx="1657604" cy="1657604"/>
            </a:xfrm>
            <a:custGeom>
              <a:avLst/>
              <a:gdLst/>
              <a:ahLst/>
              <a:cxnLst/>
              <a:rect l="l" t="t" r="r" b="b"/>
              <a:pathLst>
                <a:path w="1657604" h="1657604">
                  <a:moveTo>
                    <a:pt x="0" y="276225"/>
                  </a:moveTo>
                  <a:cubicBezTo>
                    <a:pt x="0" y="123698"/>
                    <a:pt x="123698" y="0"/>
                    <a:pt x="276225" y="0"/>
                  </a:cubicBezTo>
                  <a:lnTo>
                    <a:pt x="1381379" y="0"/>
                  </a:lnTo>
                  <a:cubicBezTo>
                    <a:pt x="1533906" y="0"/>
                    <a:pt x="1657604" y="123698"/>
                    <a:pt x="1657604" y="276225"/>
                  </a:cubicBezTo>
                  <a:lnTo>
                    <a:pt x="1657604" y="1381379"/>
                  </a:lnTo>
                  <a:cubicBezTo>
                    <a:pt x="1657604" y="1533906"/>
                    <a:pt x="1533906" y="1657604"/>
                    <a:pt x="1381379" y="1657604"/>
                  </a:cubicBezTo>
                  <a:lnTo>
                    <a:pt x="276352" y="1657604"/>
                  </a:lnTo>
                  <a:cubicBezTo>
                    <a:pt x="123825" y="1657604"/>
                    <a:pt x="127" y="1533906"/>
                    <a:pt x="127" y="1381379"/>
                  </a:cubicBezTo>
                  <a:close/>
                </a:path>
              </a:pathLst>
            </a:custGeom>
            <a:solidFill>
              <a:srgbClr val="F79646"/>
            </a:solidFill>
          </p:spPr>
          <p:txBody>
            <a:bodyPr/>
            <a:lstStyle/>
            <a:p>
              <a:endParaRPr lang="en-GB"/>
            </a:p>
          </p:txBody>
        </p:sp>
        <p:sp>
          <p:nvSpPr>
            <p:cNvPr id="30" name="Freeform 30"/>
            <p:cNvSpPr/>
            <p:nvPr/>
          </p:nvSpPr>
          <p:spPr>
            <a:xfrm>
              <a:off x="0" y="0"/>
              <a:ext cx="1693926" cy="1693926"/>
            </a:xfrm>
            <a:custGeom>
              <a:avLst/>
              <a:gdLst/>
              <a:ahLst/>
              <a:cxnLst/>
              <a:rect l="l" t="t" r="r" b="b"/>
              <a:pathLst>
                <a:path w="1693926" h="1693926">
                  <a:moveTo>
                    <a:pt x="0" y="294386"/>
                  </a:moveTo>
                  <a:cubicBezTo>
                    <a:pt x="0" y="131826"/>
                    <a:pt x="131826" y="0"/>
                    <a:pt x="294386" y="0"/>
                  </a:cubicBezTo>
                  <a:lnTo>
                    <a:pt x="1399540" y="0"/>
                  </a:lnTo>
                  <a:lnTo>
                    <a:pt x="1399540" y="18034"/>
                  </a:lnTo>
                  <a:lnTo>
                    <a:pt x="1399540" y="0"/>
                  </a:lnTo>
                  <a:cubicBezTo>
                    <a:pt x="1562100" y="0"/>
                    <a:pt x="1693926" y="131826"/>
                    <a:pt x="1693926" y="294386"/>
                  </a:cubicBezTo>
                  <a:lnTo>
                    <a:pt x="1675892" y="294386"/>
                  </a:lnTo>
                  <a:lnTo>
                    <a:pt x="1693926" y="294386"/>
                  </a:lnTo>
                  <a:lnTo>
                    <a:pt x="1693926" y="1399540"/>
                  </a:lnTo>
                  <a:lnTo>
                    <a:pt x="1675892" y="1399540"/>
                  </a:lnTo>
                  <a:lnTo>
                    <a:pt x="1693926" y="1399540"/>
                  </a:lnTo>
                  <a:cubicBezTo>
                    <a:pt x="1693926" y="1562100"/>
                    <a:pt x="1562100" y="1693926"/>
                    <a:pt x="1399540" y="1693926"/>
                  </a:cubicBezTo>
                  <a:lnTo>
                    <a:pt x="1399540" y="1675892"/>
                  </a:lnTo>
                  <a:lnTo>
                    <a:pt x="1399540" y="1693926"/>
                  </a:lnTo>
                  <a:lnTo>
                    <a:pt x="294386" y="1693926"/>
                  </a:lnTo>
                  <a:lnTo>
                    <a:pt x="294386" y="1675892"/>
                  </a:lnTo>
                  <a:lnTo>
                    <a:pt x="294386" y="1693926"/>
                  </a:lnTo>
                  <a:cubicBezTo>
                    <a:pt x="131826" y="1693799"/>
                    <a:pt x="0" y="1561973"/>
                    <a:pt x="0" y="1399413"/>
                  </a:cubicBezTo>
                  <a:lnTo>
                    <a:pt x="0" y="294386"/>
                  </a:lnTo>
                  <a:lnTo>
                    <a:pt x="18034" y="294386"/>
                  </a:lnTo>
                  <a:lnTo>
                    <a:pt x="0" y="294386"/>
                  </a:lnTo>
                  <a:moveTo>
                    <a:pt x="36068" y="294386"/>
                  </a:moveTo>
                  <a:lnTo>
                    <a:pt x="36068" y="1399540"/>
                  </a:lnTo>
                  <a:lnTo>
                    <a:pt x="18034" y="1399540"/>
                  </a:lnTo>
                  <a:lnTo>
                    <a:pt x="36068" y="1399540"/>
                  </a:lnTo>
                  <a:cubicBezTo>
                    <a:pt x="36068" y="1542161"/>
                    <a:pt x="151638" y="1657731"/>
                    <a:pt x="294259" y="1657731"/>
                  </a:cubicBezTo>
                  <a:lnTo>
                    <a:pt x="1399413" y="1657731"/>
                  </a:lnTo>
                  <a:cubicBezTo>
                    <a:pt x="1542034" y="1657731"/>
                    <a:pt x="1657604" y="1542161"/>
                    <a:pt x="1657604" y="1399540"/>
                  </a:cubicBezTo>
                  <a:lnTo>
                    <a:pt x="1657604" y="294386"/>
                  </a:lnTo>
                  <a:cubicBezTo>
                    <a:pt x="1657604" y="151765"/>
                    <a:pt x="1542034" y="36195"/>
                    <a:pt x="1399413" y="36195"/>
                  </a:cubicBezTo>
                  <a:lnTo>
                    <a:pt x="294386" y="36195"/>
                  </a:lnTo>
                  <a:lnTo>
                    <a:pt x="294386" y="18034"/>
                  </a:lnTo>
                  <a:lnTo>
                    <a:pt x="294386" y="36068"/>
                  </a:lnTo>
                  <a:cubicBezTo>
                    <a:pt x="151765" y="36068"/>
                    <a:pt x="36195" y="151638"/>
                    <a:pt x="36195" y="294259"/>
                  </a:cubicBezTo>
                  <a:close/>
                </a:path>
              </a:pathLst>
            </a:custGeom>
            <a:solidFill>
              <a:srgbClr val="FFFFFF"/>
            </a:solidFill>
          </p:spPr>
          <p:txBody>
            <a:bodyPr/>
            <a:lstStyle/>
            <a:p>
              <a:endParaRPr lang="en-GB"/>
            </a:p>
          </p:txBody>
        </p:sp>
      </p:grpSp>
      <p:grpSp>
        <p:nvGrpSpPr>
          <p:cNvPr id="31" name="Group 31"/>
          <p:cNvGrpSpPr/>
          <p:nvPr/>
        </p:nvGrpSpPr>
        <p:grpSpPr>
          <a:xfrm>
            <a:off x="5326173" y="4900198"/>
            <a:ext cx="1522339" cy="1522339"/>
            <a:chOff x="0" y="0"/>
            <a:chExt cx="1531952" cy="1531952"/>
          </a:xfrm>
        </p:grpSpPr>
        <p:sp>
          <p:nvSpPr>
            <p:cNvPr id="32" name="Freeform 32"/>
            <p:cNvSpPr/>
            <p:nvPr/>
          </p:nvSpPr>
          <p:spPr>
            <a:xfrm>
              <a:off x="0" y="0"/>
              <a:ext cx="1531952" cy="1531952"/>
            </a:xfrm>
            <a:custGeom>
              <a:avLst/>
              <a:gdLst/>
              <a:ahLst/>
              <a:cxnLst/>
              <a:rect l="l" t="t" r="r" b="b"/>
              <a:pathLst>
                <a:path w="1531952" h="1531952">
                  <a:moveTo>
                    <a:pt x="0" y="0"/>
                  </a:moveTo>
                  <a:lnTo>
                    <a:pt x="1531952" y="0"/>
                  </a:lnTo>
                  <a:lnTo>
                    <a:pt x="1531952" y="1531952"/>
                  </a:lnTo>
                  <a:lnTo>
                    <a:pt x="0" y="1531952"/>
                  </a:lnTo>
                  <a:close/>
                </a:path>
              </a:pathLst>
            </a:custGeom>
            <a:solidFill>
              <a:srgbClr val="000000">
                <a:alpha val="0"/>
              </a:srgbClr>
            </a:solidFill>
          </p:spPr>
          <p:txBody>
            <a:bodyPr/>
            <a:lstStyle/>
            <a:p>
              <a:endParaRPr lang="en-GB"/>
            </a:p>
          </p:txBody>
        </p:sp>
        <p:sp>
          <p:nvSpPr>
            <p:cNvPr id="33" name="TextBox 33"/>
            <p:cNvSpPr txBox="1"/>
            <p:nvPr/>
          </p:nvSpPr>
          <p:spPr>
            <a:xfrm>
              <a:off x="0" y="-19050"/>
              <a:ext cx="1531952" cy="1551002"/>
            </a:xfrm>
            <a:prstGeom prst="rect">
              <a:avLst/>
            </a:prstGeom>
          </p:spPr>
          <p:txBody>
            <a:bodyPr lIns="0" tIns="0" rIns="0" bIns="0" rtlCol="0" anchor="ctr"/>
            <a:lstStyle/>
            <a:p>
              <a:pPr algn="ctr">
                <a:lnSpc>
                  <a:spcPts val="1814"/>
                </a:lnSpc>
              </a:pPr>
              <a:r>
                <a:rPr lang="en-US" sz="1679">
                  <a:solidFill>
                    <a:srgbClr val="FFFFFF"/>
                  </a:solidFill>
                  <a:latin typeface="Calibri (MS)"/>
                  <a:ea typeface="Calibri (MS)"/>
                  <a:cs typeface="Calibri (MS)"/>
                  <a:sym typeface="Calibri (MS)"/>
                </a:rPr>
                <a:t>-Recognises their name</a:t>
              </a:r>
            </a:p>
          </p:txBody>
        </p:sp>
      </p:grpSp>
      <p:grpSp>
        <p:nvGrpSpPr>
          <p:cNvPr id="34" name="Group 34"/>
          <p:cNvGrpSpPr/>
          <p:nvPr/>
        </p:nvGrpSpPr>
        <p:grpSpPr>
          <a:xfrm>
            <a:off x="7099679" y="4839508"/>
            <a:ext cx="1684114" cy="1684114"/>
            <a:chOff x="0" y="0"/>
            <a:chExt cx="1693793" cy="1693793"/>
          </a:xfrm>
        </p:grpSpPr>
        <p:sp>
          <p:nvSpPr>
            <p:cNvPr id="35" name="Freeform 35"/>
            <p:cNvSpPr/>
            <p:nvPr/>
          </p:nvSpPr>
          <p:spPr>
            <a:xfrm>
              <a:off x="18034" y="18161"/>
              <a:ext cx="1657604" cy="1657604"/>
            </a:xfrm>
            <a:custGeom>
              <a:avLst/>
              <a:gdLst/>
              <a:ahLst/>
              <a:cxnLst/>
              <a:rect l="l" t="t" r="r" b="b"/>
              <a:pathLst>
                <a:path w="1657604" h="1657604">
                  <a:moveTo>
                    <a:pt x="0" y="276225"/>
                  </a:moveTo>
                  <a:cubicBezTo>
                    <a:pt x="0" y="123698"/>
                    <a:pt x="123698" y="0"/>
                    <a:pt x="276225" y="0"/>
                  </a:cubicBezTo>
                  <a:lnTo>
                    <a:pt x="1381379" y="0"/>
                  </a:lnTo>
                  <a:cubicBezTo>
                    <a:pt x="1533906" y="0"/>
                    <a:pt x="1657604" y="123698"/>
                    <a:pt x="1657604" y="276225"/>
                  </a:cubicBezTo>
                  <a:lnTo>
                    <a:pt x="1657604" y="1381379"/>
                  </a:lnTo>
                  <a:cubicBezTo>
                    <a:pt x="1657604" y="1533906"/>
                    <a:pt x="1533906" y="1657604"/>
                    <a:pt x="1381379" y="1657604"/>
                  </a:cubicBezTo>
                  <a:lnTo>
                    <a:pt x="276352" y="1657604"/>
                  </a:lnTo>
                  <a:cubicBezTo>
                    <a:pt x="123825" y="1657604"/>
                    <a:pt x="127" y="1533906"/>
                    <a:pt x="127" y="1381379"/>
                  </a:cubicBezTo>
                  <a:close/>
                </a:path>
              </a:pathLst>
            </a:custGeom>
            <a:solidFill>
              <a:srgbClr val="F79646"/>
            </a:solidFill>
          </p:spPr>
          <p:txBody>
            <a:bodyPr/>
            <a:lstStyle/>
            <a:p>
              <a:endParaRPr lang="en-GB"/>
            </a:p>
          </p:txBody>
        </p:sp>
        <p:sp>
          <p:nvSpPr>
            <p:cNvPr id="36" name="Freeform 36"/>
            <p:cNvSpPr/>
            <p:nvPr/>
          </p:nvSpPr>
          <p:spPr>
            <a:xfrm>
              <a:off x="0" y="0"/>
              <a:ext cx="1693926" cy="1693926"/>
            </a:xfrm>
            <a:custGeom>
              <a:avLst/>
              <a:gdLst/>
              <a:ahLst/>
              <a:cxnLst/>
              <a:rect l="l" t="t" r="r" b="b"/>
              <a:pathLst>
                <a:path w="1693926" h="1693926">
                  <a:moveTo>
                    <a:pt x="0" y="294386"/>
                  </a:moveTo>
                  <a:cubicBezTo>
                    <a:pt x="0" y="131826"/>
                    <a:pt x="131826" y="0"/>
                    <a:pt x="294386" y="0"/>
                  </a:cubicBezTo>
                  <a:lnTo>
                    <a:pt x="1399540" y="0"/>
                  </a:lnTo>
                  <a:lnTo>
                    <a:pt x="1399540" y="18034"/>
                  </a:lnTo>
                  <a:lnTo>
                    <a:pt x="1399540" y="0"/>
                  </a:lnTo>
                  <a:cubicBezTo>
                    <a:pt x="1562100" y="0"/>
                    <a:pt x="1693926" y="131826"/>
                    <a:pt x="1693926" y="294386"/>
                  </a:cubicBezTo>
                  <a:lnTo>
                    <a:pt x="1675892" y="294386"/>
                  </a:lnTo>
                  <a:lnTo>
                    <a:pt x="1693926" y="294386"/>
                  </a:lnTo>
                  <a:lnTo>
                    <a:pt x="1693926" y="1399540"/>
                  </a:lnTo>
                  <a:lnTo>
                    <a:pt x="1675892" y="1399540"/>
                  </a:lnTo>
                  <a:lnTo>
                    <a:pt x="1693926" y="1399540"/>
                  </a:lnTo>
                  <a:cubicBezTo>
                    <a:pt x="1693926" y="1562100"/>
                    <a:pt x="1562100" y="1693926"/>
                    <a:pt x="1399540" y="1693926"/>
                  </a:cubicBezTo>
                  <a:lnTo>
                    <a:pt x="1399540" y="1675892"/>
                  </a:lnTo>
                  <a:lnTo>
                    <a:pt x="1399540" y="1693926"/>
                  </a:lnTo>
                  <a:lnTo>
                    <a:pt x="294386" y="1693926"/>
                  </a:lnTo>
                  <a:lnTo>
                    <a:pt x="294386" y="1675892"/>
                  </a:lnTo>
                  <a:lnTo>
                    <a:pt x="294386" y="1693926"/>
                  </a:lnTo>
                  <a:cubicBezTo>
                    <a:pt x="131826" y="1693799"/>
                    <a:pt x="0" y="1561973"/>
                    <a:pt x="0" y="1399413"/>
                  </a:cubicBezTo>
                  <a:lnTo>
                    <a:pt x="0" y="294386"/>
                  </a:lnTo>
                  <a:lnTo>
                    <a:pt x="18034" y="294386"/>
                  </a:lnTo>
                  <a:lnTo>
                    <a:pt x="0" y="294386"/>
                  </a:lnTo>
                  <a:moveTo>
                    <a:pt x="36068" y="294386"/>
                  </a:moveTo>
                  <a:lnTo>
                    <a:pt x="36068" y="1399540"/>
                  </a:lnTo>
                  <a:lnTo>
                    <a:pt x="18034" y="1399540"/>
                  </a:lnTo>
                  <a:lnTo>
                    <a:pt x="36068" y="1399540"/>
                  </a:lnTo>
                  <a:cubicBezTo>
                    <a:pt x="36068" y="1542161"/>
                    <a:pt x="151638" y="1657731"/>
                    <a:pt x="294259" y="1657731"/>
                  </a:cubicBezTo>
                  <a:lnTo>
                    <a:pt x="1399413" y="1657731"/>
                  </a:lnTo>
                  <a:cubicBezTo>
                    <a:pt x="1542034" y="1657731"/>
                    <a:pt x="1657604" y="1542161"/>
                    <a:pt x="1657604" y="1399540"/>
                  </a:cubicBezTo>
                  <a:lnTo>
                    <a:pt x="1657604" y="294386"/>
                  </a:lnTo>
                  <a:cubicBezTo>
                    <a:pt x="1657604" y="151765"/>
                    <a:pt x="1542034" y="36195"/>
                    <a:pt x="1399413" y="36195"/>
                  </a:cubicBezTo>
                  <a:lnTo>
                    <a:pt x="294386" y="36195"/>
                  </a:lnTo>
                  <a:lnTo>
                    <a:pt x="294386" y="18034"/>
                  </a:lnTo>
                  <a:lnTo>
                    <a:pt x="294386" y="36068"/>
                  </a:lnTo>
                  <a:cubicBezTo>
                    <a:pt x="151765" y="36068"/>
                    <a:pt x="36195" y="151638"/>
                    <a:pt x="36195" y="294259"/>
                  </a:cubicBezTo>
                  <a:close/>
                </a:path>
              </a:pathLst>
            </a:custGeom>
            <a:solidFill>
              <a:srgbClr val="FFFFFF"/>
            </a:solidFill>
          </p:spPr>
          <p:txBody>
            <a:bodyPr/>
            <a:lstStyle/>
            <a:p>
              <a:endParaRPr lang="en-GB"/>
            </a:p>
          </p:txBody>
        </p:sp>
      </p:grpSp>
      <p:grpSp>
        <p:nvGrpSpPr>
          <p:cNvPr id="37" name="Group 37"/>
          <p:cNvGrpSpPr/>
          <p:nvPr/>
        </p:nvGrpSpPr>
        <p:grpSpPr>
          <a:xfrm>
            <a:off x="7160369" y="4900198"/>
            <a:ext cx="1522342" cy="1522342"/>
            <a:chOff x="0" y="0"/>
            <a:chExt cx="1531952" cy="1531952"/>
          </a:xfrm>
        </p:grpSpPr>
        <p:sp>
          <p:nvSpPr>
            <p:cNvPr id="38" name="Freeform 38"/>
            <p:cNvSpPr/>
            <p:nvPr/>
          </p:nvSpPr>
          <p:spPr>
            <a:xfrm>
              <a:off x="0" y="0"/>
              <a:ext cx="1531952" cy="1531952"/>
            </a:xfrm>
            <a:custGeom>
              <a:avLst/>
              <a:gdLst/>
              <a:ahLst/>
              <a:cxnLst/>
              <a:rect l="l" t="t" r="r" b="b"/>
              <a:pathLst>
                <a:path w="1531952" h="1531952">
                  <a:moveTo>
                    <a:pt x="0" y="0"/>
                  </a:moveTo>
                  <a:lnTo>
                    <a:pt x="1531952" y="0"/>
                  </a:lnTo>
                  <a:lnTo>
                    <a:pt x="1531952" y="1531952"/>
                  </a:lnTo>
                  <a:lnTo>
                    <a:pt x="0" y="1531952"/>
                  </a:lnTo>
                  <a:close/>
                </a:path>
              </a:pathLst>
            </a:custGeom>
            <a:solidFill>
              <a:srgbClr val="000000">
                <a:alpha val="0"/>
              </a:srgbClr>
            </a:solidFill>
          </p:spPr>
          <p:txBody>
            <a:bodyPr/>
            <a:lstStyle/>
            <a:p>
              <a:endParaRPr lang="en-GB"/>
            </a:p>
          </p:txBody>
        </p:sp>
        <p:sp>
          <p:nvSpPr>
            <p:cNvPr id="39" name="TextBox 39"/>
            <p:cNvSpPr txBox="1"/>
            <p:nvPr/>
          </p:nvSpPr>
          <p:spPr>
            <a:xfrm>
              <a:off x="0" y="-19050"/>
              <a:ext cx="1531952" cy="1551002"/>
            </a:xfrm>
            <a:prstGeom prst="rect">
              <a:avLst/>
            </a:prstGeom>
          </p:spPr>
          <p:txBody>
            <a:bodyPr lIns="0" tIns="0" rIns="0" bIns="0" rtlCol="0" anchor="ctr"/>
            <a:lstStyle/>
            <a:p>
              <a:pPr algn="ctr">
                <a:lnSpc>
                  <a:spcPts val="1814"/>
                </a:lnSpc>
              </a:pPr>
              <a:r>
                <a:rPr lang="en-US" sz="1679">
                  <a:solidFill>
                    <a:srgbClr val="FFFFFF"/>
                  </a:solidFill>
                  <a:latin typeface="Calibri (MS)"/>
                  <a:ea typeface="Calibri (MS)"/>
                  <a:cs typeface="Calibri (MS)"/>
                  <a:sym typeface="Calibri (MS)"/>
                </a:rPr>
                <a:t>Able to share and take turns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grpSp>
        <p:nvGrpSpPr>
          <p:cNvPr id="2" name="Group 2"/>
          <p:cNvGrpSpPr/>
          <p:nvPr/>
        </p:nvGrpSpPr>
        <p:grpSpPr>
          <a:xfrm>
            <a:off x="5326173" y="498422"/>
            <a:ext cx="3356539" cy="2189357"/>
            <a:chOff x="0" y="0"/>
            <a:chExt cx="4475385" cy="2919142"/>
          </a:xfrm>
        </p:grpSpPr>
        <p:sp>
          <p:nvSpPr>
            <p:cNvPr id="3" name="Freeform 3"/>
            <p:cNvSpPr/>
            <p:nvPr/>
          </p:nvSpPr>
          <p:spPr>
            <a:xfrm>
              <a:off x="0" y="0"/>
              <a:ext cx="4475385" cy="2919142"/>
            </a:xfrm>
            <a:custGeom>
              <a:avLst/>
              <a:gdLst/>
              <a:ahLst/>
              <a:cxnLst/>
              <a:rect l="l" t="t" r="r" b="b"/>
              <a:pathLst>
                <a:path w="4475385" h="2919142">
                  <a:moveTo>
                    <a:pt x="0" y="0"/>
                  </a:moveTo>
                  <a:lnTo>
                    <a:pt x="4475385" y="0"/>
                  </a:lnTo>
                  <a:lnTo>
                    <a:pt x="4475385" y="2919142"/>
                  </a:lnTo>
                  <a:lnTo>
                    <a:pt x="0" y="2919142"/>
                  </a:lnTo>
                  <a:close/>
                </a:path>
              </a:pathLst>
            </a:custGeom>
            <a:solidFill>
              <a:srgbClr val="000000">
                <a:alpha val="0"/>
              </a:srgbClr>
            </a:solidFill>
          </p:spPr>
          <p:txBody>
            <a:bodyPr/>
            <a:lstStyle/>
            <a:p>
              <a:endParaRPr lang="en-GB"/>
            </a:p>
          </p:txBody>
        </p:sp>
        <p:sp>
          <p:nvSpPr>
            <p:cNvPr id="4" name="TextBox 4"/>
            <p:cNvSpPr txBox="1"/>
            <p:nvPr/>
          </p:nvSpPr>
          <p:spPr>
            <a:xfrm>
              <a:off x="0" y="-28575"/>
              <a:ext cx="4475385" cy="2947717"/>
            </a:xfrm>
            <a:prstGeom prst="rect">
              <a:avLst/>
            </a:prstGeom>
          </p:spPr>
          <p:txBody>
            <a:bodyPr lIns="0" tIns="0" rIns="0" bIns="0" rtlCol="0" anchor="b"/>
            <a:lstStyle/>
            <a:p>
              <a:pPr algn="ctr">
                <a:lnSpc>
                  <a:spcPts val="3110"/>
                </a:lnSpc>
              </a:pPr>
              <a:r>
                <a:rPr lang="en-US" sz="2879">
                  <a:solidFill>
                    <a:srgbClr val="FFFFFF"/>
                  </a:solidFill>
                  <a:latin typeface="Calibri (MS)"/>
                  <a:ea typeface="Calibri (MS)"/>
                  <a:cs typeface="Calibri (MS)"/>
                  <a:sym typeface="Calibri (MS)"/>
                </a:rPr>
                <a:t>A Typical Day in Reception</a:t>
              </a:r>
            </a:p>
            <a:p>
              <a:pPr algn="ctr">
                <a:lnSpc>
                  <a:spcPts val="3110"/>
                </a:lnSpc>
              </a:pPr>
              <a:r>
                <a:rPr lang="en-US" sz="2879">
                  <a:solidFill>
                    <a:srgbClr val="FFFFFF"/>
                  </a:solidFill>
                  <a:latin typeface="Calibri (MS)"/>
                  <a:ea typeface="Calibri (MS)"/>
                  <a:cs typeface="Calibri (MS)"/>
                  <a:sym typeface="Calibri (MS)"/>
                </a:rPr>
                <a:t>-dough disco</a:t>
              </a:r>
            </a:p>
            <a:p>
              <a:pPr algn="ctr">
                <a:lnSpc>
                  <a:spcPts val="3110"/>
                </a:lnSpc>
              </a:pPr>
              <a:r>
                <a:rPr lang="en-US" sz="2879">
                  <a:solidFill>
                    <a:srgbClr val="FFFFFF"/>
                  </a:solidFill>
                  <a:latin typeface="Calibri (MS)"/>
                  <a:ea typeface="Calibri (MS)"/>
                  <a:cs typeface="Calibri (MS)"/>
                  <a:sym typeface="Calibri (MS)"/>
                </a:rPr>
                <a:t>-squiggle wiggle</a:t>
              </a:r>
            </a:p>
            <a:p>
              <a:pPr algn="ctr">
                <a:lnSpc>
                  <a:spcPts val="3110"/>
                </a:lnSpc>
              </a:pPr>
              <a:r>
                <a:rPr lang="en-US" sz="2879">
                  <a:solidFill>
                    <a:srgbClr val="FFFFFF"/>
                  </a:solidFill>
                  <a:latin typeface="Calibri (MS)"/>
                  <a:ea typeface="Calibri (MS)"/>
                  <a:cs typeface="Calibri (MS)"/>
                  <a:sym typeface="Calibri (MS)"/>
                </a:rPr>
                <a:t>-movement breaks</a:t>
              </a:r>
            </a:p>
          </p:txBody>
        </p:sp>
      </p:grpSp>
      <p:sp>
        <p:nvSpPr>
          <p:cNvPr id="5" name="Freeform 5"/>
          <p:cNvSpPr/>
          <p:nvPr/>
        </p:nvSpPr>
        <p:spPr>
          <a:xfrm>
            <a:off x="338201" y="750591"/>
            <a:ext cx="602973" cy="1084333"/>
          </a:xfrm>
          <a:custGeom>
            <a:avLst/>
            <a:gdLst/>
            <a:ahLst/>
            <a:cxnLst/>
            <a:rect l="l" t="t" r="r" b="b"/>
            <a:pathLst>
              <a:path w="602973" h="1084333">
                <a:moveTo>
                  <a:pt x="0" y="0"/>
                </a:moveTo>
                <a:lnTo>
                  <a:pt x="602972" y="0"/>
                </a:lnTo>
                <a:lnTo>
                  <a:pt x="602972" y="1084333"/>
                </a:lnTo>
                <a:lnTo>
                  <a:pt x="0" y="1084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0" y="2964917"/>
            <a:ext cx="3864903" cy="4350283"/>
            <a:chOff x="0" y="0"/>
            <a:chExt cx="5153205" cy="5800377"/>
          </a:xfrm>
        </p:grpSpPr>
        <p:sp>
          <p:nvSpPr>
            <p:cNvPr id="7" name="Freeform 7"/>
            <p:cNvSpPr/>
            <p:nvPr/>
          </p:nvSpPr>
          <p:spPr>
            <a:xfrm>
              <a:off x="0" y="0"/>
              <a:ext cx="5153152" cy="5800344"/>
            </a:xfrm>
            <a:custGeom>
              <a:avLst/>
              <a:gdLst/>
              <a:ahLst/>
              <a:cxnLst/>
              <a:rect l="l" t="t" r="r" b="b"/>
              <a:pathLst>
                <a:path w="5153152" h="5800344">
                  <a:moveTo>
                    <a:pt x="2090674" y="0"/>
                  </a:moveTo>
                  <a:cubicBezTo>
                    <a:pt x="3782060" y="0"/>
                    <a:pt x="5153152" y="1828165"/>
                    <a:pt x="5153152" y="4083304"/>
                  </a:cubicBezTo>
                  <a:cubicBezTo>
                    <a:pt x="5153152" y="4647057"/>
                    <a:pt x="5067427" y="5184140"/>
                    <a:pt x="4912487" y="5672709"/>
                  </a:cubicBezTo>
                  <a:lnTo>
                    <a:pt x="4866386" y="5800344"/>
                  </a:lnTo>
                  <a:lnTo>
                    <a:pt x="0" y="5800344"/>
                  </a:lnTo>
                  <a:lnTo>
                    <a:pt x="0" y="1105281"/>
                  </a:lnTo>
                  <a:lnTo>
                    <a:pt x="142621" y="932434"/>
                  </a:lnTo>
                  <a:cubicBezTo>
                    <a:pt x="672084" y="349885"/>
                    <a:pt x="1350772" y="0"/>
                    <a:pt x="2090674" y="0"/>
                  </a:cubicBezTo>
                  <a:close/>
                </a:path>
              </a:pathLst>
            </a:custGeom>
            <a:solidFill>
              <a:srgbClr val="51BE55"/>
            </a:solidFill>
          </p:spPr>
          <p:txBody>
            <a:bodyPr/>
            <a:lstStyle/>
            <a:p>
              <a:endParaRPr lang="en-GB"/>
            </a:p>
          </p:txBody>
        </p:sp>
      </p:grpSp>
      <p:grpSp>
        <p:nvGrpSpPr>
          <p:cNvPr id="8" name="Group 8"/>
          <p:cNvGrpSpPr/>
          <p:nvPr/>
        </p:nvGrpSpPr>
        <p:grpSpPr>
          <a:xfrm>
            <a:off x="1727825" y="1"/>
            <a:ext cx="3356540" cy="3302124"/>
            <a:chOff x="0" y="0"/>
            <a:chExt cx="4475386" cy="4402832"/>
          </a:xfrm>
        </p:grpSpPr>
        <p:sp>
          <p:nvSpPr>
            <p:cNvPr id="9" name="Freeform 9"/>
            <p:cNvSpPr/>
            <p:nvPr/>
          </p:nvSpPr>
          <p:spPr>
            <a:xfrm>
              <a:off x="0" y="0"/>
              <a:ext cx="4475480" cy="4402836"/>
            </a:xfrm>
            <a:custGeom>
              <a:avLst/>
              <a:gdLst/>
              <a:ahLst/>
              <a:cxnLst/>
              <a:rect l="l" t="t" r="r" b="b"/>
              <a:pathLst>
                <a:path w="4475480" h="4402836">
                  <a:moveTo>
                    <a:pt x="268986" y="0"/>
                  </a:moveTo>
                  <a:lnTo>
                    <a:pt x="4206367" y="0"/>
                  </a:lnTo>
                  <a:lnTo>
                    <a:pt x="4299585" y="257937"/>
                  </a:lnTo>
                  <a:cubicBezTo>
                    <a:pt x="4412869" y="614934"/>
                    <a:pt x="4475480" y="1007364"/>
                    <a:pt x="4475480" y="1419225"/>
                  </a:cubicBezTo>
                  <a:cubicBezTo>
                    <a:pt x="4475480" y="3067050"/>
                    <a:pt x="3473577" y="4402836"/>
                    <a:pt x="2237740" y="4402836"/>
                  </a:cubicBezTo>
                  <a:cubicBezTo>
                    <a:pt x="1001903" y="4402836"/>
                    <a:pt x="0" y="3067050"/>
                    <a:pt x="0" y="1419225"/>
                  </a:cubicBezTo>
                  <a:cubicBezTo>
                    <a:pt x="0" y="1007237"/>
                    <a:pt x="62611" y="614807"/>
                    <a:pt x="175895" y="257937"/>
                  </a:cubicBezTo>
                  <a:close/>
                </a:path>
              </a:pathLst>
            </a:custGeom>
            <a:solidFill>
              <a:srgbClr val="51BE55"/>
            </a:solidFill>
          </p:spPr>
          <p:txBody>
            <a:bodyPr/>
            <a:lstStyle/>
            <a:p>
              <a:endParaRPr lang="en-GB"/>
            </a:p>
          </p:txBody>
        </p:sp>
      </p:grpSp>
      <p:sp>
        <p:nvSpPr>
          <p:cNvPr id="10" name="Freeform 10" descr="A table with objects on it  AI-generated content may be incorrect."/>
          <p:cNvSpPr/>
          <p:nvPr/>
        </p:nvSpPr>
        <p:spPr>
          <a:xfrm>
            <a:off x="2428969" y="323887"/>
            <a:ext cx="1883137" cy="2216933"/>
          </a:xfrm>
          <a:custGeom>
            <a:avLst/>
            <a:gdLst/>
            <a:ahLst/>
            <a:cxnLst/>
            <a:rect l="l" t="t" r="r" b="b"/>
            <a:pathLst>
              <a:path w="1883137" h="2216933">
                <a:moveTo>
                  <a:pt x="0" y="0"/>
                </a:moveTo>
                <a:lnTo>
                  <a:pt x="1883137" y="0"/>
                </a:lnTo>
                <a:lnTo>
                  <a:pt x="1883137" y="2216933"/>
                </a:lnTo>
                <a:lnTo>
                  <a:pt x="0" y="2216933"/>
                </a:lnTo>
                <a:lnTo>
                  <a:pt x="0" y="0"/>
                </a:lnTo>
                <a:close/>
              </a:path>
            </a:pathLst>
          </a:custGeom>
          <a:blipFill>
            <a:blip r:embed="rId4"/>
            <a:stretch>
              <a:fillRect l="-6415" r="-10130" b="-29"/>
            </a:stretch>
          </a:blipFill>
        </p:spPr>
        <p:txBody>
          <a:bodyPr/>
          <a:lstStyle/>
          <a:p>
            <a:endParaRPr lang="en-GB"/>
          </a:p>
        </p:txBody>
      </p:sp>
      <p:sp>
        <p:nvSpPr>
          <p:cNvPr id="11" name="Freeform 11" descr="A black board with autumn leaves and small objects  AI-generated content may be incorrect."/>
          <p:cNvSpPr/>
          <p:nvPr/>
        </p:nvSpPr>
        <p:spPr>
          <a:xfrm>
            <a:off x="284233" y="4443742"/>
            <a:ext cx="3121862" cy="1505830"/>
          </a:xfrm>
          <a:custGeom>
            <a:avLst/>
            <a:gdLst/>
            <a:ahLst/>
            <a:cxnLst/>
            <a:rect l="l" t="t" r="r" b="b"/>
            <a:pathLst>
              <a:path w="3121862" h="1505830">
                <a:moveTo>
                  <a:pt x="0" y="0"/>
                </a:moveTo>
                <a:lnTo>
                  <a:pt x="3121862" y="0"/>
                </a:lnTo>
                <a:lnTo>
                  <a:pt x="3121862" y="1505830"/>
                </a:lnTo>
                <a:lnTo>
                  <a:pt x="0" y="1505830"/>
                </a:lnTo>
                <a:lnTo>
                  <a:pt x="0" y="0"/>
                </a:lnTo>
                <a:close/>
              </a:path>
            </a:pathLst>
          </a:custGeom>
          <a:blipFill>
            <a:blip r:embed="rId5"/>
            <a:stretch>
              <a:fillRect t="-32664" r="-65" b="-38891"/>
            </a:stretch>
          </a:blipFill>
        </p:spPr>
        <p:txBody>
          <a:bodyPr/>
          <a:lstStyle/>
          <a:p>
            <a:endParaRPr lang="en-GB"/>
          </a:p>
        </p:txBody>
      </p:sp>
      <p:grpSp>
        <p:nvGrpSpPr>
          <p:cNvPr id="12" name="Group 12"/>
          <p:cNvGrpSpPr/>
          <p:nvPr/>
        </p:nvGrpSpPr>
        <p:grpSpPr>
          <a:xfrm>
            <a:off x="4363318" y="6160087"/>
            <a:ext cx="89941" cy="119921"/>
            <a:chOff x="0" y="0"/>
            <a:chExt cx="119922" cy="159895"/>
          </a:xfrm>
        </p:grpSpPr>
        <p:sp>
          <p:nvSpPr>
            <p:cNvPr id="13" name="Freeform 13"/>
            <p:cNvSpPr/>
            <p:nvPr/>
          </p:nvSpPr>
          <p:spPr>
            <a:xfrm>
              <a:off x="0" y="0"/>
              <a:ext cx="119888" cy="160020"/>
            </a:xfrm>
            <a:custGeom>
              <a:avLst/>
              <a:gdLst/>
              <a:ahLst/>
              <a:cxnLst/>
              <a:rect l="l" t="t" r="r" b="b"/>
              <a:pathLst>
                <a:path w="119888" h="160020">
                  <a:moveTo>
                    <a:pt x="119888" y="80010"/>
                  </a:moveTo>
                  <a:cubicBezTo>
                    <a:pt x="119888" y="124206"/>
                    <a:pt x="93091" y="160020"/>
                    <a:pt x="59944" y="160020"/>
                  </a:cubicBezTo>
                  <a:cubicBezTo>
                    <a:pt x="26797" y="160020"/>
                    <a:pt x="0" y="124079"/>
                    <a:pt x="0" y="80010"/>
                  </a:cubicBezTo>
                  <a:cubicBezTo>
                    <a:pt x="0" y="35941"/>
                    <a:pt x="26797" y="0"/>
                    <a:pt x="59944" y="0"/>
                  </a:cubicBezTo>
                  <a:cubicBezTo>
                    <a:pt x="93091" y="0"/>
                    <a:pt x="119888" y="35814"/>
                    <a:pt x="119888" y="80010"/>
                  </a:cubicBezTo>
                  <a:close/>
                </a:path>
              </a:pathLst>
            </a:custGeom>
            <a:solidFill>
              <a:srgbClr val="4F81BD"/>
            </a:solidFill>
          </p:spPr>
          <p:txBody>
            <a:bodyPr/>
            <a:lstStyle/>
            <a:p>
              <a:endParaRPr lang="en-GB"/>
            </a:p>
          </p:txBody>
        </p:sp>
      </p:grpSp>
      <p:grpSp>
        <p:nvGrpSpPr>
          <p:cNvPr id="14" name="Group 14"/>
          <p:cNvGrpSpPr/>
          <p:nvPr/>
        </p:nvGrpSpPr>
        <p:grpSpPr>
          <a:xfrm>
            <a:off x="5305852" y="2964917"/>
            <a:ext cx="4266569" cy="1772025"/>
            <a:chOff x="0" y="0"/>
            <a:chExt cx="4529573" cy="1881257"/>
          </a:xfrm>
        </p:grpSpPr>
        <p:sp>
          <p:nvSpPr>
            <p:cNvPr id="15" name="Freeform 15"/>
            <p:cNvSpPr/>
            <p:nvPr/>
          </p:nvSpPr>
          <p:spPr>
            <a:xfrm>
              <a:off x="27051" y="27051"/>
              <a:ext cx="4475353" cy="1827149"/>
            </a:xfrm>
            <a:custGeom>
              <a:avLst/>
              <a:gdLst/>
              <a:ahLst/>
              <a:cxnLst/>
              <a:rect l="l" t="t" r="r" b="b"/>
              <a:pathLst>
                <a:path w="4475353" h="1827149">
                  <a:moveTo>
                    <a:pt x="0" y="304546"/>
                  </a:moveTo>
                  <a:cubicBezTo>
                    <a:pt x="0" y="136398"/>
                    <a:pt x="138684" y="0"/>
                    <a:pt x="309753" y="0"/>
                  </a:cubicBezTo>
                  <a:lnTo>
                    <a:pt x="4165600" y="0"/>
                  </a:lnTo>
                  <a:cubicBezTo>
                    <a:pt x="4336669" y="0"/>
                    <a:pt x="4475353" y="136398"/>
                    <a:pt x="4475353" y="304546"/>
                  </a:cubicBezTo>
                  <a:lnTo>
                    <a:pt x="4475353" y="1522603"/>
                  </a:lnTo>
                  <a:cubicBezTo>
                    <a:pt x="4475353" y="1690751"/>
                    <a:pt x="4336669" y="1827149"/>
                    <a:pt x="4165600" y="1827149"/>
                  </a:cubicBezTo>
                  <a:lnTo>
                    <a:pt x="309880" y="1827149"/>
                  </a:lnTo>
                  <a:cubicBezTo>
                    <a:pt x="138811" y="1827149"/>
                    <a:pt x="127" y="1690751"/>
                    <a:pt x="127" y="1522603"/>
                  </a:cubicBezTo>
                  <a:close/>
                </a:path>
              </a:pathLst>
            </a:custGeom>
            <a:solidFill>
              <a:srgbClr val="9BBB59"/>
            </a:solidFill>
          </p:spPr>
          <p:txBody>
            <a:bodyPr/>
            <a:lstStyle/>
            <a:p>
              <a:endParaRPr lang="en-GB"/>
            </a:p>
          </p:txBody>
        </p:sp>
        <p:sp>
          <p:nvSpPr>
            <p:cNvPr id="16" name="Freeform 16"/>
            <p:cNvSpPr/>
            <p:nvPr/>
          </p:nvSpPr>
          <p:spPr>
            <a:xfrm>
              <a:off x="0" y="0"/>
              <a:ext cx="4529582" cy="1881251"/>
            </a:xfrm>
            <a:custGeom>
              <a:avLst/>
              <a:gdLst/>
              <a:ahLst/>
              <a:cxnLst/>
              <a:rect l="l" t="t" r="r" b="b"/>
              <a:pathLst>
                <a:path w="4529582" h="1881251">
                  <a:moveTo>
                    <a:pt x="0" y="331597"/>
                  </a:moveTo>
                  <a:cubicBezTo>
                    <a:pt x="0" y="148082"/>
                    <a:pt x="151257" y="0"/>
                    <a:pt x="336931" y="0"/>
                  </a:cubicBezTo>
                  <a:lnTo>
                    <a:pt x="4192651" y="0"/>
                  </a:lnTo>
                  <a:lnTo>
                    <a:pt x="4192651" y="27051"/>
                  </a:lnTo>
                  <a:lnTo>
                    <a:pt x="4192651" y="0"/>
                  </a:lnTo>
                  <a:cubicBezTo>
                    <a:pt x="4378325" y="0"/>
                    <a:pt x="4529582" y="148082"/>
                    <a:pt x="4529582" y="331597"/>
                  </a:cubicBezTo>
                  <a:lnTo>
                    <a:pt x="4502531" y="331597"/>
                  </a:lnTo>
                  <a:lnTo>
                    <a:pt x="4529582" y="331597"/>
                  </a:lnTo>
                  <a:lnTo>
                    <a:pt x="4529582" y="1549654"/>
                  </a:lnTo>
                  <a:lnTo>
                    <a:pt x="4502531" y="1549654"/>
                  </a:lnTo>
                  <a:lnTo>
                    <a:pt x="4529582" y="1549654"/>
                  </a:lnTo>
                  <a:cubicBezTo>
                    <a:pt x="4529582" y="1733296"/>
                    <a:pt x="4378325" y="1881251"/>
                    <a:pt x="4192651" y="1881251"/>
                  </a:cubicBezTo>
                  <a:lnTo>
                    <a:pt x="4192651" y="1854200"/>
                  </a:lnTo>
                  <a:lnTo>
                    <a:pt x="4192651" y="1881251"/>
                  </a:lnTo>
                  <a:lnTo>
                    <a:pt x="336931" y="1881251"/>
                  </a:lnTo>
                  <a:lnTo>
                    <a:pt x="336931" y="1854200"/>
                  </a:lnTo>
                  <a:lnTo>
                    <a:pt x="336931" y="1881251"/>
                  </a:lnTo>
                  <a:cubicBezTo>
                    <a:pt x="151257" y="1881251"/>
                    <a:pt x="0" y="1733169"/>
                    <a:pt x="0" y="1549654"/>
                  </a:cubicBezTo>
                  <a:lnTo>
                    <a:pt x="0" y="331597"/>
                  </a:lnTo>
                  <a:lnTo>
                    <a:pt x="27051" y="331597"/>
                  </a:lnTo>
                  <a:lnTo>
                    <a:pt x="0" y="331597"/>
                  </a:lnTo>
                  <a:moveTo>
                    <a:pt x="54229" y="331597"/>
                  </a:moveTo>
                  <a:lnTo>
                    <a:pt x="54229" y="1549654"/>
                  </a:lnTo>
                  <a:lnTo>
                    <a:pt x="27051" y="1549654"/>
                  </a:lnTo>
                  <a:lnTo>
                    <a:pt x="54229" y="1549654"/>
                  </a:lnTo>
                  <a:cubicBezTo>
                    <a:pt x="54229" y="1702435"/>
                    <a:pt x="180340" y="1827022"/>
                    <a:pt x="336931" y="1827022"/>
                  </a:cubicBezTo>
                  <a:lnTo>
                    <a:pt x="4192651" y="1827022"/>
                  </a:lnTo>
                  <a:cubicBezTo>
                    <a:pt x="4349242" y="1827022"/>
                    <a:pt x="4475353" y="1702435"/>
                    <a:pt x="4475353" y="1549654"/>
                  </a:cubicBezTo>
                  <a:lnTo>
                    <a:pt x="4475353" y="331597"/>
                  </a:lnTo>
                  <a:cubicBezTo>
                    <a:pt x="4475353" y="178816"/>
                    <a:pt x="4349242" y="54229"/>
                    <a:pt x="4192651" y="54229"/>
                  </a:cubicBezTo>
                  <a:lnTo>
                    <a:pt x="336931" y="54229"/>
                  </a:lnTo>
                  <a:lnTo>
                    <a:pt x="336931" y="27051"/>
                  </a:lnTo>
                  <a:lnTo>
                    <a:pt x="336931" y="54229"/>
                  </a:lnTo>
                  <a:cubicBezTo>
                    <a:pt x="180340" y="54229"/>
                    <a:pt x="54229" y="178816"/>
                    <a:pt x="54229" y="331597"/>
                  </a:cubicBezTo>
                  <a:close/>
                </a:path>
              </a:pathLst>
            </a:custGeom>
            <a:solidFill>
              <a:srgbClr val="FFFFFF"/>
            </a:solidFill>
          </p:spPr>
          <p:txBody>
            <a:bodyPr/>
            <a:lstStyle/>
            <a:p>
              <a:endParaRPr lang="en-GB"/>
            </a:p>
          </p:txBody>
        </p:sp>
      </p:grpSp>
      <p:grpSp>
        <p:nvGrpSpPr>
          <p:cNvPr id="17" name="Group 17"/>
          <p:cNvGrpSpPr/>
          <p:nvPr/>
        </p:nvGrpSpPr>
        <p:grpSpPr>
          <a:xfrm>
            <a:off x="5372745" y="3026470"/>
            <a:ext cx="4199677" cy="1643579"/>
            <a:chOff x="0" y="0"/>
            <a:chExt cx="4351192" cy="1702876"/>
          </a:xfrm>
        </p:grpSpPr>
        <p:sp>
          <p:nvSpPr>
            <p:cNvPr id="18" name="Freeform 18"/>
            <p:cNvSpPr/>
            <p:nvPr/>
          </p:nvSpPr>
          <p:spPr>
            <a:xfrm>
              <a:off x="0" y="0"/>
              <a:ext cx="4351192" cy="1702876"/>
            </a:xfrm>
            <a:custGeom>
              <a:avLst/>
              <a:gdLst/>
              <a:ahLst/>
              <a:cxnLst/>
              <a:rect l="l" t="t" r="r" b="b"/>
              <a:pathLst>
                <a:path w="4351192" h="1702876">
                  <a:moveTo>
                    <a:pt x="0" y="0"/>
                  </a:moveTo>
                  <a:lnTo>
                    <a:pt x="4351192" y="0"/>
                  </a:lnTo>
                  <a:lnTo>
                    <a:pt x="4351192" y="1702876"/>
                  </a:lnTo>
                  <a:lnTo>
                    <a:pt x="0" y="1702876"/>
                  </a:lnTo>
                  <a:close/>
                </a:path>
              </a:pathLst>
            </a:custGeom>
            <a:solidFill>
              <a:srgbClr val="000000">
                <a:alpha val="0"/>
              </a:srgbClr>
            </a:solidFill>
          </p:spPr>
          <p:txBody>
            <a:bodyPr/>
            <a:lstStyle/>
            <a:p>
              <a:endParaRPr lang="en-GB"/>
            </a:p>
          </p:txBody>
        </p:sp>
        <p:sp>
          <p:nvSpPr>
            <p:cNvPr id="19" name="TextBox 19"/>
            <p:cNvSpPr txBox="1"/>
            <p:nvPr/>
          </p:nvSpPr>
          <p:spPr>
            <a:xfrm>
              <a:off x="0" y="-19050"/>
              <a:ext cx="4351192" cy="1721926"/>
            </a:xfrm>
            <a:prstGeom prst="rect">
              <a:avLst/>
            </a:prstGeom>
          </p:spPr>
          <p:txBody>
            <a:bodyPr lIns="0" tIns="0" rIns="0" bIns="0" rtlCol="0" anchor="ctr"/>
            <a:lstStyle/>
            <a:p>
              <a:pPr algn="ctr">
                <a:lnSpc>
                  <a:spcPts val="2397"/>
                </a:lnSpc>
              </a:pPr>
              <a:r>
                <a:rPr lang="en-US" sz="2219">
                  <a:solidFill>
                    <a:srgbClr val="FFFFFF"/>
                  </a:solidFill>
                  <a:latin typeface="Calibri (MS)"/>
                  <a:ea typeface="Calibri (MS)"/>
                  <a:cs typeface="Calibri (MS)"/>
                  <a:sym typeface="Calibri (MS)"/>
                </a:rPr>
                <a:t>Children take part in Phonics, English, Maths play-based learning, snack time, outdoor learning and story time.</a:t>
              </a:r>
            </a:p>
          </p:txBody>
        </p:sp>
      </p:grpSp>
      <p:grpSp>
        <p:nvGrpSpPr>
          <p:cNvPr id="20" name="Group 20"/>
          <p:cNvGrpSpPr/>
          <p:nvPr/>
        </p:nvGrpSpPr>
        <p:grpSpPr>
          <a:xfrm>
            <a:off x="5084365" y="5116233"/>
            <a:ext cx="4012921" cy="1666677"/>
            <a:chOff x="0" y="0"/>
            <a:chExt cx="4529573" cy="1881257"/>
          </a:xfrm>
        </p:grpSpPr>
        <p:sp>
          <p:nvSpPr>
            <p:cNvPr id="21" name="Freeform 21"/>
            <p:cNvSpPr/>
            <p:nvPr/>
          </p:nvSpPr>
          <p:spPr>
            <a:xfrm>
              <a:off x="27051" y="27051"/>
              <a:ext cx="4475353" cy="1827149"/>
            </a:xfrm>
            <a:custGeom>
              <a:avLst/>
              <a:gdLst/>
              <a:ahLst/>
              <a:cxnLst/>
              <a:rect l="l" t="t" r="r" b="b"/>
              <a:pathLst>
                <a:path w="4475353" h="1827149">
                  <a:moveTo>
                    <a:pt x="0" y="304546"/>
                  </a:moveTo>
                  <a:cubicBezTo>
                    <a:pt x="0" y="136398"/>
                    <a:pt x="138684" y="0"/>
                    <a:pt x="309753" y="0"/>
                  </a:cubicBezTo>
                  <a:lnTo>
                    <a:pt x="4165600" y="0"/>
                  </a:lnTo>
                  <a:cubicBezTo>
                    <a:pt x="4336669" y="0"/>
                    <a:pt x="4475353" y="136398"/>
                    <a:pt x="4475353" y="304546"/>
                  </a:cubicBezTo>
                  <a:lnTo>
                    <a:pt x="4475353" y="1522603"/>
                  </a:lnTo>
                  <a:cubicBezTo>
                    <a:pt x="4475353" y="1690751"/>
                    <a:pt x="4336669" y="1827149"/>
                    <a:pt x="4165600" y="1827149"/>
                  </a:cubicBezTo>
                  <a:lnTo>
                    <a:pt x="309880" y="1827149"/>
                  </a:lnTo>
                  <a:cubicBezTo>
                    <a:pt x="138811" y="1827149"/>
                    <a:pt x="127" y="1690751"/>
                    <a:pt x="127" y="1522603"/>
                  </a:cubicBezTo>
                  <a:close/>
                </a:path>
              </a:pathLst>
            </a:custGeom>
            <a:blipFill>
              <a:blip r:embed="rId6"/>
              <a:stretch>
                <a:fillRect l="-604" t="-84104" r="-607" b="-84105"/>
              </a:stretch>
            </a:blipFill>
          </p:spPr>
          <p:txBody>
            <a:bodyPr/>
            <a:lstStyle/>
            <a:p>
              <a:endParaRPr lang="en-GB"/>
            </a:p>
          </p:txBody>
        </p:sp>
        <p:sp>
          <p:nvSpPr>
            <p:cNvPr id="22" name="Freeform 22"/>
            <p:cNvSpPr/>
            <p:nvPr/>
          </p:nvSpPr>
          <p:spPr>
            <a:xfrm>
              <a:off x="0" y="0"/>
              <a:ext cx="4529582" cy="1881251"/>
            </a:xfrm>
            <a:custGeom>
              <a:avLst/>
              <a:gdLst/>
              <a:ahLst/>
              <a:cxnLst/>
              <a:rect l="l" t="t" r="r" b="b"/>
              <a:pathLst>
                <a:path w="4529582" h="1881251">
                  <a:moveTo>
                    <a:pt x="0" y="331597"/>
                  </a:moveTo>
                  <a:cubicBezTo>
                    <a:pt x="0" y="148082"/>
                    <a:pt x="151257" y="0"/>
                    <a:pt x="336931" y="0"/>
                  </a:cubicBezTo>
                  <a:lnTo>
                    <a:pt x="4192651" y="0"/>
                  </a:lnTo>
                  <a:lnTo>
                    <a:pt x="4192651" y="27051"/>
                  </a:lnTo>
                  <a:lnTo>
                    <a:pt x="4192651" y="0"/>
                  </a:lnTo>
                  <a:cubicBezTo>
                    <a:pt x="4378325" y="0"/>
                    <a:pt x="4529582" y="148082"/>
                    <a:pt x="4529582" y="331597"/>
                  </a:cubicBezTo>
                  <a:lnTo>
                    <a:pt x="4502531" y="331597"/>
                  </a:lnTo>
                  <a:lnTo>
                    <a:pt x="4529582" y="331597"/>
                  </a:lnTo>
                  <a:lnTo>
                    <a:pt x="4529582" y="1549654"/>
                  </a:lnTo>
                  <a:lnTo>
                    <a:pt x="4502531" y="1549654"/>
                  </a:lnTo>
                  <a:lnTo>
                    <a:pt x="4529582" y="1549654"/>
                  </a:lnTo>
                  <a:cubicBezTo>
                    <a:pt x="4529582" y="1733296"/>
                    <a:pt x="4378325" y="1881251"/>
                    <a:pt x="4192651" y="1881251"/>
                  </a:cubicBezTo>
                  <a:lnTo>
                    <a:pt x="4192651" y="1854200"/>
                  </a:lnTo>
                  <a:lnTo>
                    <a:pt x="4192651" y="1881251"/>
                  </a:lnTo>
                  <a:lnTo>
                    <a:pt x="336931" y="1881251"/>
                  </a:lnTo>
                  <a:lnTo>
                    <a:pt x="336931" y="1854200"/>
                  </a:lnTo>
                  <a:lnTo>
                    <a:pt x="336931" y="1881251"/>
                  </a:lnTo>
                  <a:cubicBezTo>
                    <a:pt x="151257" y="1881251"/>
                    <a:pt x="0" y="1733169"/>
                    <a:pt x="0" y="1549654"/>
                  </a:cubicBezTo>
                  <a:lnTo>
                    <a:pt x="0" y="331597"/>
                  </a:lnTo>
                  <a:lnTo>
                    <a:pt x="27051" y="331597"/>
                  </a:lnTo>
                  <a:lnTo>
                    <a:pt x="0" y="331597"/>
                  </a:lnTo>
                  <a:moveTo>
                    <a:pt x="54229" y="331597"/>
                  </a:moveTo>
                  <a:lnTo>
                    <a:pt x="54229" y="1549654"/>
                  </a:lnTo>
                  <a:lnTo>
                    <a:pt x="27051" y="1549654"/>
                  </a:lnTo>
                  <a:lnTo>
                    <a:pt x="54229" y="1549654"/>
                  </a:lnTo>
                  <a:cubicBezTo>
                    <a:pt x="54229" y="1702435"/>
                    <a:pt x="180340" y="1827022"/>
                    <a:pt x="336931" y="1827022"/>
                  </a:cubicBezTo>
                  <a:lnTo>
                    <a:pt x="4192651" y="1827022"/>
                  </a:lnTo>
                  <a:cubicBezTo>
                    <a:pt x="4349242" y="1827022"/>
                    <a:pt x="4475353" y="1702435"/>
                    <a:pt x="4475353" y="1549654"/>
                  </a:cubicBezTo>
                  <a:lnTo>
                    <a:pt x="4475353" y="331597"/>
                  </a:lnTo>
                  <a:cubicBezTo>
                    <a:pt x="4475353" y="178816"/>
                    <a:pt x="4349242" y="54229"/>
                    <a:pt x="4192651" y="54229"/>
                  </a:cubicBezTo>
                  <a:lnTo>
                    <a:pt x="336931" y="54229"/>
                  </a:lnTo>
                  <a:lnTo>
                    <a:pt x="336931" y="27051"/>
                  </a:lnTo>
                  <a:lnTo>
                    <a:pt x="336931" y="54229"/>
                  </a:lnTo>
                  <a:cubicBezTo>
                    <a:pt x="180340" y="54229"/>
                    <a:pt x="54229" y="178816"/>
                    <a:pt x="54229" y="331597"/>
                  </a:cubicBezTo>
                  <a:close/>
                </a:path>
              </a:pathLst>
            </a:custGeom>
            <a:solidFill>
              <a:srgbClr val="FFFFFF"/>
            </a:solidFill>
          </p:spPr>
          <p:txBody>
            <a:bodyPr/>
            <a:lstStyle/>
            <a:p>
              <a:endParaRPr lang="en-GB"/>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grpSp>
        <p:nvGrpSpPr>
          <p:cNvPr id="2" name="Group 2"/>
          <p:cNvGrpSpPr/>
          <p:nvPr/>
        </p:nvGrpSpPr>
        <p:grpSpPr>
          <a:xfrm>
            <a:off x="159622" y="591095"/>
            <a:ext cx="4593750" cy="6125002"/>
            <a:chOff x="0" y="0"/>
            <a:chExt cx="6125001" cy="8166669"/>
          </a:xfrm>
        </p:grpSpPr>
        <p:sp>
          <p:nvSpPr>
            <p:cNvPr id="3" name="Freeform 3"/>
            <p:cNvSpPr/>
            <p:nvPr/>
          </p:nvSpPr>
          <p:spPr>
            <a:xfrm>
              <a:off x="0" y="0"/>
              <a:ext cx="6124956" cy="8166608"/>
            </a:xfrm>
            <a:custGeom>
              <a:avLst/>
              <a:gdLst/>
              <a:ahLst/>
              <a:cxnLst/>
              <a:rect l="l" t="t" r="r" b="b"/>
              <a:pathLst>
                <a:path w="6124956" h="8166608">
                  <a:moveTo>
                    <a:pt x="0" y="4083304"/>
                  </a:moveTo>
                  <a:cubicBezTo>
                    <a:pt x="0" y="1828165"/>
                    <a:pt x="1371092" y="0"/>
                    <a:pt x="3062478" y="0"/>
                  </a:cubicBezTo>
                  <a:cubicBezTo>
                    <a:pt x="4753864" y="0"/>
                    <a:pt x="6124956" y="1828165"/>
                    <a:pt x="6124956" y="4083304"/>
                  </a:cubicBezTo>
                  <a:cubicBezTo>
                    <a:pt x="6124956" y="6338443"/>
                    <a:pt x="4753864" y="8166608"/>
                    <a:pt x="3062478" y="8166608"/>
                  </a:cubicBezTo>
                  <a:cubicBezTo>
                    <a:pt x="1371092" y="8166608"/>
                    <a:pt x="0" y="6338443"/>
                    <a:pt x="0" y="4083304"/>
                  </a:cubicBezTo>
                  <a:close/>
                </a:path>
              </a:pathLst>
            </a:custGeom>
            <a:solidFill>
              <a:srgbClr val="51BE55"/>
            </a:solidFill>
          </p:spPr>
          <p:txBody>
            <a:bodyPr/>
            <a:lstStyle/>
            <a:p>
              <a:endParaRPr lang="en-GB"/>
            </a:p>
          </p:txBody>
        </p:sp>
      </p:grpSp>
      <p:grpSp>
        <p:nvGrpSpPr>
          <p:cNvPr id="4" name="Group 4"/>
          <p:cNvGrpSpPr/>
          <p:nvPr/>
        </p:nvGrpSpPr>
        <p:grpSpPr>
          <a:xfrm>
            <a:off x="898794" y="998071"/>
            <a:ext cx="2920880" cy="5336924"/>
            <a:chOff x="0" y="0"/>
            <a:chExt cx="3894507" cy="7115898"/>
          </a:xfrm>
        </p:grpSpPr>
        <p:sp>
          <p:nvSpPr>
            <p:cNvPr id="5" name="Freeform 5"/>
            <p:cNvSpPr/>
            <p:nvPr/>
          </p:nvSpPr>
          <p:spPr>
            <a:xfrm>
              <a:off x="0" y="0"/>
              <a:ext cx="3894507" cy="7115898"/>
            </a:xfrm>
            <a:custGeom>
              <a:avLst/>
              <a:gdLst/>
              <a:ahLst/>
              <a:cxnLst/>
              <a:rect l="l" t="t" r="r" b="b"/>
              <a:pathLst>
                <a:path w="3894507" h="7115898">
                  <a:moveTo>
                    <a:pt x="0" y="0"/>
                  </a:moveTo>
                  <a:lnTo>
                    <a:pt x="3894507" y="0"/>
                  </a:lnTo>
                  <a:lnTo>
                    <a:pt x="3894507" y="7115898"/>
                  </a:lnTo>
                  <a:lnTo>
                    <a:pt x="0" y="7115898"/>
                  </a:lnTo>
                  <a:close/>
                </a:path>
              </a:pathLst>
            </a:custGeom>
            <a:solidFill>
              <a:srgbClr val="000000">
                <a:alpha val="0"/>
              </a:srgbClr>
            </a:solidFill>
          </p:spPr>
          <p:txBody>
            <a:bodyPr/>
            <a:lstStyle/>
            <a:p>
              <a:endParaRPr lang="en-GB"/>
            </a:p>
          </p:txBody>
        </p:sp>
        <p:sp>
          <p:nvSpPr>
            <p:cNvPr id="6" name="TextBox 6"/>
            <p:cNvSpPr txBox="1"/>
            <p:nvPr/>
          </p:nvSpPr>
          <p:spPr>
            <a:xfrm>
              <a:off x="0" y="-9525"/>
              <a:ext cx="3894507" cy="7125423"/>
            </a:xfrm>
            <a:prstGeom prst="rect">
              <a:avLst/>
            </a:prstGeom>
          </p:spPr>
          <p:txBody>
            <a:bodyPr lIns="0" tIns="0" rIns="0" bIns="0" rtlCol="0" anchor="ctr"/>
            <a:lstStyle/>
            <a:p>
              <a:pPr algn="ctr">
                <a:lnSpc>
                  <a:spcPts val="2599"/>
                </a:lnSpc>
              </a:pPr>
              <a:r>
                <a:rPr lang="en-US" sz="2406" b="1">
                  <a:solidFill>
                    <a:srgbClr val="FFFFFF"/>
                  </a:solidFill>
                  <a:latin typeface="Calibri (MS) Bold"/>
                  <a:ea typeface="Calibri (MS) Bold"/>
                  <a:cs typeface="Calibri (MS) Bold"/>
                  <a:sym typeface="Calibri (MS) Bold"/>
                </a:rPr>
                <a:t>Morning routine</a:t>
              </a:r>
            </a:p>
            <a:p>
              <a:pPr algn="ctr">
                <a:lnSpc>
                  <a:spcPts val="2599"/>
                </a:lnSpc>
              </a:pPr>
              <a:r>
                <a:rPr lang="en-US" sz="2406">
                  <a:solidFill>
                    <a:srgbClr val="FFFFFF"/>
                  </a:solidFill>
                  <a:latin typeface="Calibri (MS)"/>
                  <a:ea typeface="Calibri (MS)"/>
                  <a:cs typeface="Calibri (MS)"/>
                  <a:sym typeface="Calibri (MS)"/>
                </a:rPr>
                <a:t>Each morning, children take part in focused, small-group sessions designed to support their learning and development. These include </a:t>
              </a:r>
              <a:r>
                <a:rPr lang="en-US" sz="2406" b="1">
                  <a:solidFill>
                    <a:srgbClr val="FFFFFF"/>
                  </a:solidFill>
                  <a:latin typeface="Calibri (MS) Bold"/>
                  <a:ea typeface="Calibri (MS) Bold"/>
                  <a:cs typeface="Calibri (MS) Bold"/>
                  <a:sym typeface="Calibri (MS) Bold"/>
                </a:rPr>
                <a:t>handwriting, phonics, English, and maths</a:t>
              </a:r>
              <a:r>
                <a:rPr lang="en-US" sz="2406">
                  <a:solidFill>
                    <a:srgbClr val="FFFFFF"/>
                  </a:solidFill>
                  <a:latin typeface="Calibri (MS)"/>
                  <a:ea typeface="Calibri (MS)"/>
                  <a:cs typeface="Calibri (MS)"/>
                  <a:sym typeface="Calibri (MS)"/>
                </a:rPr>
                <a:t>, allowing us to tailor teaching to their individual needs and provide targeted support in key areas.</a:t>
              </a:r>
            </a:p>
            <a:p>
              <a:pPr algn="ctr">
                <a:lnSpc>
                  <a:spcPts val="2599"/>
                </a:lnSpc>
              </a:pPr>
              <a:endParaRPr lang="en-US" sz="2406">
                <a:solidFill>
                  <a:srgbClr val="FFFFFF"/>
                </a:solidFill>
                <a:latin typeface="Calibri (MS)"/>
                <a:ea typeface="Calibri (MS)"/>
                <a:cs typeface="Calibri (MS)"/>
                <a:sym typeface="Calibri (MS)"/>
              </a:endParaRPr>
            </a:p>
            <a:p>
              <a:pPr algn="ctr">
                <a:lnSpc>
                  <a:spcPts val="2599"/>
                </a:lnSpc>
              </a:pPr>
              <a:endParaRPr lang="en-US" sz="2406">
                <a:solidFill>
                  <a:srgbClr val="FFFFFF"/>
                </a:solidFill>
                <a:latin typeface="Calibri (MS)"/>
                <a:ea typeface="Calibri (MS)"/>
                <a:cs typeface="Calibri (MS)"/>
                <a:sym typeface="Calibri (MS)"/>
              </a:endParaRPr>
            </a:p>
          </p:txBody>
        </p:sp>
      </p:grpSp>
      <p:grpSp>
        <p:nvGrpSpPr>
          <p:cNvPr id="7" name="Group 7"/>
          <p:cNvGrpSpPr/>
          <p:nvPr/>
        </p:nvGrpSpPr>
        <p:grpSpPr>
          <a:xfrm>
            <a:off x="898794" y="399354"/>
            <a:ext cx="137213" cy="182949"/>
            <a:chOff x="0" y="0"/>
            <a:chExt cx="182950" cy="243932"/>
          </a:xfrm>
        </p:grpSpPr>
        <p:sp>
          <p:nvSpPr>
            <p:cNvPr id="8" name="Freeform 8"/>
            <p:cNvSpPr/>
            <p:nvPr/>
          </p:nvSpPr>
          <p:spPr>
            <a:xfrm>
              <a:off x="0" y="0"/>
              <a:ext cx="183134" cy="243840"/>
            </a:xfrm>
            <a:custGeom>
              <a:avLst/>
              <a:gdLst/>
              <a:ahLst/>
              <a:cxnLst/>
              <a:rect l="l" t="t" r="r" b="b"/>
              <a:pathLst>
                <a:path w="183134" h="243840">
                  <a:moveTo>
                    <a:pt x="170561" y="105410"/>
                  </a:moveTo>
                  <a:lnTo>
                    <a:pt x="103886" y="105410"/>
                  </a:lnTo>
                  <a:lnTo>
                    <a:pt x="103886" y="16510"/>
                  </a:lnTo>
                  <a:cubicBezTo>
                    <a:pt x="103886" y="7366"/>
                    <a:pt x="98298" y="0"/>
                    <a:pt x="91440" y="0"/>
                  </a:cubicBezTo>
                  <a:cubicBezTo>
                    <a:pt x="84582" y="0"/>
                    <a:pt x="78994" y="7366"/>
                    <a:pt x="78994" y="16510"/>
                  </a:cubicBezTo>
                  <a:lnTo>
                    <a:pt x="78994" y="105410"/>
                  </a:lnTo>
                  <a:lnTo>
                    <a:pt x="12446" y="105410"/>
                  </a:lnTo>
                  <a:cubicBezTo>
                    <a:pt x="5588" y="105410"/>
                    <a:pt x="0" y="112776"/>
                    <a:pt x="0" y="121920"/>
                  </a:cubicBezTo>
                  <a:cubicBezTo>
                    <a:pt x="0" y="131064"/>
                    <a:pt x="5588" y="138430"/>
                    <a:pt x="12446" y="138430"/>
                  </a:cubicBezTo>
                  <a:lnTo>
                    <a:pt x="79121" y="138430"/>
                  </a:lnTo>
                  <a:lnTo>
                    <a:pt x="79121" y="227330"/>
                  </a:lnTo>
                  <a:cubicBezTo>
                    <a:pt x="79121" y="236474"/>
                    <a:pt x="84709" y="243840"/>
                    <a:pt x="91567" y="243840"/>
                  </a:cubicBezTo>
                  <a:cubicBezTo>
                    <a:pt x="98425" y="243840"/>
                    <a:pt x="104013" y="236474"/>
                    <a:pt x="104013" y="227330"/>
                  </a:cubicBezTo>
                  <a:lnTo>
                    <a:pt x="104013" y="138430"/>
                  </a:lnTo>
                  <a:lnTo>
                    <a:pt x="170688" y="138430"/>
                  </a:lnTo>
                  <a:cubicBezTo>
                    <a:pt x="177546" y="138430"/>
                    <a:pt x="183134" y="131064"/>
                    <a:pt x="183134" y="121920"/>
                  </a:cubicBezTo>
                  <a:cubicBezTo>
                    <a:pt x="183134" y="112776"/>
                    <a:pt x="177546" y="105410"/>
                    <a:pt x="170688" y="105410"/>
                  </a:cubicBezTo>
                  <a:close/>
                </a:path>
              </a:pathLst>
            </a:custGeom>
            <a:solidFill>
              <a:srgbClr val="C0504D"/>
            </a:solidFill>
          </p:spPr>
          <p:txBody>
            <a:bodyPr/>
            <a:lstStyle/>
            <a:p>
              <a:endParaRPr lang="en-GB"/>
            </a:p>
          </p:txBody>
        </p:sp>
      </p:grpSp>
      <p:grpSp>
        <p:nvGrpSpPr>
          <p:cNvPr id="9" name="Group 9"/>
          <p:cNvGrpSpPr/>
          <p:nvPr/>
        </p:nvGrpSpPr>
        <p:grpSpPr>
          <a:xfrm>
            <a:off x="440086" y="1156807"/>
            <a:ext cx="126036" cy="168048"/>
            <a:chOff x="0" y="0"/>
            <a:chExt cx="168048" cy="224064"/>
          </a:xfrm>
        </p:grpSpPr>
        <p:sp>
          <p:nvSpPr>
            <p:cNvPr id="10" name="Freeform 10"/>
            <p:cNvSpPr/>
            <p:nvPr/>
          </p:nvSpPr>
          <p:spPr>
            <a:xfrm>
              <a:off x="0" y="0"/>
              <a:ext cx="168148" cy="224028"/>
            </a:xfrm>
            <a:custGeom>
              <a:avLst/>
              <a:gdLst/>
              <a:ahLst/>
              <a:cxnLst/>
              <a:rect l="l" t="t" r="r" b="b"/>
              <a:pathLst>
                <a:path w="168148" h="224028">
                  <a:moveTo>
                    <a:pt x="84074" y="33147"/>
                  </a:moveTo>
                  <a:cubicBezTo>
                    <a:pt x="116713" y="33147"/>
                    <a:pt x="143256" y="68453"/>
                    <a:pt x="143256" y="112014"/>
                  </a:cubicBezTo>
                  <a:cubicBezTo>
                    <a:pt x="143256" y="155575"/>
                    <a:pt x="116713" y="190881"/>
                    <a:pt x="84074" y="190881"/>
                  </a:cubicBezTo>
                  <a:cubicBezTo>
                    <a:pt x="51435" y="190881"/>
                    <a:pt x="24892" y="155575"/>
                    <a:pt x="24892" y="112014"/>
                  </a:cubicBezTo>
                  <a:cubicBezTo>
                    <a:pt x="24892" y="68453"/>
                    <a:pt x="51308" y="33147"/>
                    <a:pt x="84074" y="33147"/>
                  </a:cubicBezTo>
                  <a:moveTo>
                    <a:pt x="84074" y="0"/>
                  </a:moveTo>
                  <a:cubicBezTo>
                    <a:pt x="37592" y="0"/>
                    <a:pt x="0" y="50165"/>
                    <a:pt x="0" y="112014"/>
                  </a:cubicBezTo>
                  <a:cubicBezTo>
                    <a:pt x="0" y="173863"/>
                    <a:pt x="37592" y="224028"/>
                    <a:pt x="84074" y="224028"/>
                  </a:cubicBezTo>
                  <a:cubicBezTo>
                    <a:pt x="130556" y="224028"/>
                    <a:pt x="168148" y="173863"/>
                    <a:pt x="168148" y="112014"/>
                  </a:cubicBezTo>
                  <a:cubicBezTo>
                    <a:pt x="168148" y="50165"/>
                    <a:pt x="130429" y="0"/>
                    <a:pt x="84074" y="0"/>
                  </a:cubicBezTo>
                  <a:close/>
                </a:path>
              </a:pathLst>
            </a:custGeom>
            <a:solidFill>
              <a:srgbClr val="C0504D"/>
            </a:solidFill>
          </p:spPr>
          <p:txBody>
            <a:bodyPr/>
            <a:lstStyle/>
            <a:p>
              <a:endParaRPr lang="en-GB"/>
            </a:p>
          </p:txBody>
        </p:sp>
      </p:grpSp>
      <p:grpSp>
        <p:nvGrpSpPr>
          <p:cNvPr id="11" name="Group 11"/>
          <p:cNvGrpSpPr/>
          <p:nvPr/>
        </p:nvGrpSpPr>
        <p:grpSpPr>
          <a:xfrm>
            <a:off x="5086748" y="92175"/>
            <a:ext cx="3817286" cy="7227102"/>
            <a:chOff x="0" y="0"/>
            <a:chExt cx="5089715" cy="9636136"/>
          </a:xfrm>
        </p:grpSpPr>
        <p:sp>
          <p:nvSpPr>
            <p:cNvPr id="12" name="Freeform 12"/>
            <p:cNvSpPr/>
            <p:nvPr/>
          </p:nvSpPr>
          <p:spPr>
            <a:xfrm>
              <a:off x="0" y="0"/>
              <a:ext cx="5089715" cy="9636136"/>
            </a:xfrm>
            <a:custGeom>
              <a:avLst/>
              <a:gdLst/>
              <a:ahLst/>
              <a:cxnLst/>
              <a:rect l="l" t="t" r="r" b="b"/>
              <a:pathLst>
                <a:path w="5089715" h="9636136">
                  <a:moveTo>
                    <a:pt x="0" y="0"/>
                  </a:moveTo>
                  <a:lnTo>
                    <a:pt x="5089715" y="0"/>
                  </a:lnTo>
                  <a:lnTo>
                    <a:pt x="5089715" y="9636136"/>
                  </a:lnTo>
                  <a:lnTo>
                    <a:pt x="0" y="9636136"/>
                  </a:lnTo>
                  <a:close/>
                </a:path>
              </a:pathLst>
            </a:custGeom>
            <a:solidFill>
              <a:srgbClr val="000000">
                <a:alpha val="0"/>
              </a:srgbClr>
            </a:solidFill>
          </p:spPr>
          <p:txBody>
            <a:bodyPr/>
            <a:lstStyle/>
            <a:p>
              <a:endParaRPr lang="en-GB"/>
            </a:p>
          </p:txBody>
        </p:sp>
        <p:sp>
          <p:nvSpPr>
            <p:cNvPr id="13" name="TextBox 13"/>
            <p:cNvSpPr txBox="1"/>
            <p:nvPr/>
          </p:nvSpPr>
          <p:spPr>
            <a:xfrm>
              <a:off x="0" y="-9525"/>
              <a:ext cx="5089715" cy="9645661"/>
            </a:xfrm>
            <a:prstGeom prst="rect">
              <a:avLst/>
            </a:prstGeom>
          </p:spPr>
          <p:txBody>
            <a:bodyPr lIns="0" tIns="0" rIns="0" bIns="0" rtlCol="0" anchor="ctr"/>
            <a:lstStyle/>
            <a:p>
              <a:pPr marL="343697" lvl="1" indent="-171849" algn="l">
                <a:lnSpc>
                  <a:spcPts val="1713"/>
                </a:lnSpc>
                <a:buFont typeface="Arial"/>
                <a:buChar char="•"/>
              </a:pPr>
              <a:r>
                <a:rPr lang="en-US" sz="1586" b="1">
                  <a:solidFill>
                    <a:srgbClr val="FFFFFF"/>
                  </a:solidFill>
                  <a:latin typeface="Calibri (MS) Bold"/>
                  <a:ea typeface="Calibri (MS) Bold"/>
                  <a:cs typeface="Calibri (MS) Bold"/>
                  <a:sym typeface="Calibri (MS) Bold"/>
                </a:rPr>
                <a:t>Phonics/English</a:t>
              </a:r>
            </a:p>
            <a:p>
              <a:pPr marL="343697" lvl="1" indent="-171849" algn="l">
                <a:lnSpc>
                  <a:spcPts val="1713"/>
                </a:lnSpc>
                <a:buFont typeface="Arial"/>
                <a:buChar char="•"/>
              </a:pPr>
              <a:r>
                <a:rPr lang="en-US" sz="1586">
                  <a:solidFill>
                    <a:srgbClr val="FFFFFF"/>
                  </a:solidFill>
                  <a:latin typeface="Calibri (MS)"/>
                  <a:ea typeface="Calibri (MS)"/>
                  <a:cs typeface="Calibri (MS)"/>
                  <a:sym typeface="Calibri (MS)"/>
                </a:rPr>
                <a:t> How We Teach Phonics in the Infants Class</a:t>
              </a:r>
            </a:p>
            <a:p>
              <a:pPr marL="343697" lvl="1" indent="-171849" algn="l">
                <a:lnSpc>
                  <a:spcPts val="1713"/>
                </a:lnSpc>
                <a:buFont typeface="Arial"/>
                <a:buChar char="•"/>
              </a:pPr>
              <a:r>
                <a:rPr lang="en-US" sz="1586">
                  <a:solidFill>
                    <a:srgbClr val="FFFFFF"/>
                  </a:solidFill>
                  <a:latin typeface="Calibri (MS)"/>
                  <a:ea typeface="Calibri (MS)"/>
                  <a:cs typeface="Calibri (MS)"/>
                  <a:sym typeface="Calibri (MS)"/>
                </a:rPr>
                <a:t>We use </a:t>
              </a:r>
              <a:r>
                <a:rPr lang="en-US" sz="1586" b="1">
                  <a:solidFill>
                    <a:srgbClr val="FFFFFF"/>
                  </a:solidFill>
                  <a:latin typeface="Calibri (MS) Bold"/>
                  <a:ea typeface="Calibri (MS) Bold"/>
                  <a:cs typeface="Calibri (MS) Bold"/>
                  <a:sym typeface="Calibri (MS) Bold"/>
                </a:rPr>
                <a:t>Monster Phonics</a:t>
              </a:r>
              <a:r>
                <a:rPr lang="en-US" sz="1586">
                  <a:solidFill>
                    <a:srgbClr val="FFFFFF"/>
                  </a:solidFill>
                  <a:latin typeface="Calibri (MS)"/>
                  <a:ea typeface="Calibri (MS)"/>
                  <a:cs typeface="Calibri (MS)"/>
                  <a:sym typeface="Calibri (MS)"/>
                </a:rPr>
                <a:t> to deliver our daily phonics lessons in a fun, engaging, and effective way. This award-winning programme uses a </a:t>
              </a:r>
              <a:r>
                <a:rPr lang="en-US" sz="1586" b="1">
                  <a:solidFill>
                    <a:srgbClr val="FFFFFF"/>
                  </a:solidFill>
                  <a:latin typeface="Calibri (MS) Bold"/>
                  <a:ea typeface="Calibri (MS) Bold"/>
                  <a:cs typeface="Calibri (MS) Bold"/>
                  <a:sym typeface="Calibri (MS) Bold"/>
                </a:rPr>
                <a:t>multisensory approach</a:t>
              </a:r>
              <a:r>
                <a:rPr lang="en-US" sz="1586">
                  <a:solidFill>
                    <a:srgbClr val="FFFFFF"/>
                  </a:solidFill>
                  <a:latin typeface="Calibri (MS)"/>
                  <a:ea typeface="Calibri (MS)"/>
                  <a:cs typeface="Calibri (MS)"/>
                  <a:sym typeface="Calibri (MS)"/>
                </a:rPr>
                <a:t>—linking sounds, colours, characters, and actions—to help children learn their </a:t>
              </a:r>
              <a:r>
                <a:rPr lang="en-US" sz="1586" b="1">
                  <a:solidFill>
                    <a:srgbClr val="FFFFFF"/>
                  </a:solidFill>
                  <a:latin typeface="Calibri (MS) Bold"/>
                  <a:ea typeface="Calibri (MS) Bold"/>
                  <a:cs typeface="Calibri (MS) Bold"/>
                  <a:sym typeface="Calibri (MS) Bold"/>
                </a:rPr>
                <a:t>letters and sounds</a:t>
              </a:r>
              <a:r>
                <a:rPr lang="en-US" sz="1586">
                  <a:solidFill>
                    <a:srgbClr val="FFFFFF"/>
                  </a:solidFill>
                  <a:latin typeface="Calibri (MS)"/>
                  <a:ea typeface="Calibri (MS)"/>
                  <a:cs typeface="Calibri (MS)"/>
                  <a:sym typeface="Calibri (MS)"/>
                </a:rPr>
                <a:t> more quickly and confidently. Children also use </a:t>
              </a:r>
              <a:r>
                <a:rPr lang="en-US" sz="1586" b="1">
                  <a:solidFill>
                    <a:srgbClr val="FFFFFF"/>
                  </a:solidFill>
                  <a:latin typeface="Calibri (MS) Bold"/>
                  <a:ea typeface="Calibri (MS) Bold"/>
                  <a:cs typeface="Calibri (MS) Bold"/>
                  <a:sym typeface="Calibri (MS) Bold"/>
                </a:rPr>
                <a:t>Monster Phonics decodable books</a:t>
              </a:r>
              <a:r>
                <a:rPr lang="en-US" sz="1586">
                  <a:solidFill>
                    <a:srgbClr val="FFFFFF"/>
                  </a:solidFill>
                  <a:latin typeface="Calibri (MS)"/>
                  <a:ea typeface="Calibri (MS)"/>
                  <a:cs typeface="Calibri (MS)"/>
                  <a:sym typeface="Calibri (MS)"/>
                </a:rPr>
                <a:t> to practise reading and develop strong decoding skills. This structured approach supports faster progress in reading and spelling, setting the foundation for future learning.</a:t>
              </a:r>
            </a:p>
            <a:p>
              <a:pPr marL="343697" lvl="1" indent="-171849" algn="l">
                <a:lnSpc>
                  <a:spcPts val="1713"/>
                </a:lnSpc>
              </a:pPr>
              <a:endParaRPr lang="en-US" sz="1586">
                <a:solidFill>
                  <a:srgbClr val="FFFFFF"/>
                </a:solidFill>
                <a:latin typeface="Calibri (MS)"/>
                <a:ea typeface="Calibri (MS)"/>
                <a:cs typeface="Calibri (MS)"/>
                <a:sym typeface="Calibri (MS)"/>
              </a:endParaRPr>
            </a:p>
            <a:p>
              <a:pPr marL="343697" lvl="1" indent="-171849" algn="l">
                <a:lnSpc>
                  <a:spcPts val="1713"/>
                </a:lnSpc>
                <a:buFont typeface="Arial"/>
                <a:buChar char="•"/>
              </a:pPr>
              <a:r>
                <a:rPr lang="en-US" sz="1586" b="1">
                  <a:solidFill>
                    <a:srgbClr val="FFFFFF"/>
                  </a:solidFill>
                  <a:latin typeface="Calibri (MS) Bold"/>
                  <a:ea typeface="Calibri (MS) Bold"/>
                  <a:cs typeface="Calibri (MS) Bold"/>
                  <a:sym typeface="Calibri (MS) Bold"/>
                </a:rPr>
                <a:t>Maths</a:t>
              </a:r>
            </a:p>
            <a:p>
              <a:pPr marL="343697" lvl="1" indent="-171849" algn="l">
                <a:lnSpc>
                  <a:spcPts val="1713"/>
                </a:lnSpc>
                <a:buFont typeface="Arial"/>
                <a:buChar char="•"/>
              </a:pPr>
              <a:r>
                <a:rPr lang="en-US" sz="1586">
                  <a:solidFill>
                    <a:srgbClr val="FFFFFF"/>
                  </a:solidFill>
                  <a:latin typeface="Calibri (MS)"/>
                  <a:ea typeface="Calibri (MS)"/>
                  <a:cs typeface="Calibri (MS)"/>
                  <a:sym typeface="Calibri (MS)"/>
                </a:rPr>
                <a:t>In our infant classroom, we make maths practical, engaging, and meaningful. We follow the </a:t>
              </a:r>
              <a:r>
                <a:rPr lang="en-US" sz="1586" b="1">
                  <a:solidFill>
                    <a:srgbClr val="FFFFFF"/>
                  </a:solidFill>
                  <a:latin typeface="Calibri (MS) Bold"/>
                  <a:ea typeface="Calibri (MS) Bold"/>
                  <a:cs typeface="Calibri (MS) Bold"/>
                  <a:sym typeface="Calibri (MS) Bold"/>
                </a:rPr>
                <a:t>White Rose Maths</a:t>
              </a:r>
              <a:r>
                <a:rPr lang="en-US" sz="1586">
                  <a:solidFill>
                    <a:srgbClr val="FFFFFF"/>
                  </a:solidFill>
                  <a:latin typeface="Calibri (MS)"/>
                  <a:ea typeface="Calibri (MS)"/>
                  <a:cs typeface="Calibri (MS)"/>
                  <a:sym typeface="Calibri (MS)"/>
                </a:rPr>
                <a:t> scheme, which helps children build strong number sense through small, carefully sequenced steps. To support understanding, we use a range of </a:t>
              </a:r>
              <a:r>
                <a:rPr lang="en-US" sz="1586" b="1">
                  <a:solidFill>
                    <a:srgbClr val="FFFFFF"/>
                  </a:solidFill>
                  <a:latin typeface="Calibri (MS) Bold"/>
                  <a:ea typeface="Calibri (MS) Bold"/>
                  <a:cs typeface="Calibri (MS) Bold"/>
                  <a:sym typeface="Calibri (MS) Bold"/>
                </a:rPr>
                <a:t>hands-on resources</a:t>
              </a:r>
              <a:r>
                <a:rPr lang="en-US" sz="1586">
                  <a:solidFill>
                    <a:srgbClr val="FFFFFF"/>
                  </a:solidFill>
                  <a:latin typeface="Calibri (MS)"/>
                  <a:ea typeface="Calibri (MS)"/>
                  <a:cs typeface="Calibri (MS)"/>
                  <a:sym typeface="Calibri (MS)"/>
                </a:rPr>
                <a:t> such as </a:t>
              </a:r>
              <a:r>
                <a:rPr lang="en-US" sz="1586" b="1">
                  <a:solidFill>
                    <a:srgbClr val="FFFFFF"/>
                  </a:solidFill>
                  <a:latin typeface="Calibri (MS) Bold"/>
                  <a:ea typeface="Calibri (MS) Bold"/>
                  <a:cs typeface="Calibri (MS) Bold"/>
                  <a:sym typeface="Calibri (MS) Bold"/>
                </a:rPr>
                <a:t>Numicon, cubes, and rekenreks</a:t>
              </a:r>
              <a:r>
                <a:rPr lang="en-US" sz="1586">
                  <a:solidFill>
                    <a:srgbClr val="FFFFFF"/>
                  </a:solidFill>
                  <a:latin typeface="Calibri (MS)"/>
                  <a:ea typeface="Calibri (MS)"/>
                  <a:cs typeface="Calibri (MS)"/>
                  <a:sym typeface="Calibri (MS)"/>
                </a:rPr>
                <a:t>, which allow children to see and explore mathematical concepts in a concrete way. This approach helps children develop confidence, fluency, and a deep understanding of number from the very beginning of their learning journey.</a:t>
              </a:r>
            </a:p>
            <a:p>
              <a:pPr marL="343697" lvl="1" indent="-171849" algn="l">
                <a:lnSpc>
                  <a:spcPts val="1713"/>
                </a:lnSpc>
              </a:pPr>
              <a:endParaRPr lang="en-US" sz="1586">
                <a:solidFill>
                  <a:srgbClr val="FFFFFF"/>
                </a:solidFill>
                <a:latin typeface="Calibri (MS)"/>
                <a:ea typeface="Calibri (MS)"/>
                <a:cs typeface="Calibri (MS)"/>
                <a:sym typeface="Calibri (MS)"/>
              </a:endParaRPr>
            </a:p>
          </p:txBody>
        </p:sp>
      </p:grpSp>
      <p:grpSp>
        <p:nvGrpSpPr>
          <p:cNvPr id="14" name="Group 14"/>
          <p:cNvGrpSpPr/>
          <p:nvPr/>
        </p:nvGrpSpPr>
        <p:grpSpPr>
          <a:xfrm>
            <a:off x="4349237" y="6135275"/>
            <a:ext cx="89940" cy="119921"/>
            <a:chOff x="0" y="0"/>
            <a:chExt cx="119920" cy="159895"/>
          </a:xfrm>
        </p:grpSpPr>
        <p:sp>
          <p:nvSpPr>
            <p:cNvPr id="15" name="Freeform 15"/>
            <p:cNvSpPr/>
            <p:nvPr/>
          </p:nvSpPr>
          <p:spPr>
            <a:xfrm>
              <a:off x="0" y="0"/>
              <a:ext cx="119888" cy="160020"/>
            </a:xfrm>
            <a:custGeom>
              <a:avLst/>
              <a:gdLst/>
              <a:ahLst/>
              <a:cxnLst/>
              <a:rect l="l" t="t" r="r" b="b"/>
              <a:pathLst>
                <a:path w="119888" h="160020">
                  <a:moveTo>
                    <a:pt x="119888" y="80010"/>
                  </a:moveTo>
                  <a:cubicBezTo>
                    <a:pt x="119888" y="124206"/>
                    <a:pt x="93091" y="160020"/>
                    <a:pt x="59944" y="160020"/>
                  </a:cubicBezTo>
                  <a:cubicBezTo>
                    <a:pt x="26797" y="160020"/>
                    <a:pt x="0" y="124079"/>
                    <a:pt x="0" y="80010"/>
                  </a:cubicBezTo>
                  <a:cubicBezTo>
                    <a:pt x="0" y="35941"/>
                    <a:pt x="26797" y="0"/>
                    <a:pt x="59944" y="0"/>
                  </a:cubicBezTo>
                  <a:cubicBezTo>
                    <a:pt x="93091" y="0"/>
                    <a:pt x="119888" y="35814"/>
                    <a:pt x="119888" y="80010"/>
                  </a:cubicBezTo>
                  <a:close/>
                </a:path>
              </a:pathLst>
            </a:custGeom>
            <a:solidFill>
              <a:srgbClr val="C0504D"/>
            </a:solidFill>
          </p:spPr>
          <p:txBody>
            <a:bodyPr/>
            <a:lstStyle/>
            <a:p>
              <a:endParaRPr lang="en-GB"/>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7542"/>
        </a:solidFill>
        <a:effectLst/>
      </p:bgPr>
    </p:bg>
    <p:spTree>
      <p:nvGrpSpPr>
        <p:cNvPr id="1" name=""/>
        <p:cNvGrpSpPr/>
        <p:nvPr/>
      </p:nvGrpSpPr>
      <p:grpSpPr>
        <a:xfrm>
          <a:off x="0" y="0"/>
          <a:ext cx="0" cy="0"/>
          <a:chOff x="0" y="0"/>
          <a:chExt cx="0" cy="0"/>
        </a:xfrm>
      </p:grpSpPr>
      <p:grpSp>
        <p:nvGrpSpPr>
          <p:cNvPr id="2" name="Group 2"/>
          <p:cNvGrpSpPr/>
          <p:nvPr/>
        </p:nvGrpSpPr>
        <p:grpSpPr>
          <a:xfrm>
            <a:off x="159622" y="591095"/>
            <a:ext cx="4593750" cy="6125002"/>
            <a:chOff x="0" y="0"/>
            <a:chExt cx="6125001" cy="8166669"/>
          </a:xfrm>
        </p:grpSpPr>
        <p:sp>
          <p:nvSpPr>
            <p:cNvPr id="3" name="Freeform 3"/>
            <p:cNvSpPr/>
            <p:nvPr/>
          </p:nvSpPr>
          <p:spPr>
            <a:xfrm>
              <a:off x="0" y="0"/>
              <a:ext cx="6124956" cy="8166608"/>
            </a:xfrm>
            <a:custGeom>
              <a:avLst/>
              <a:gdLst/>
              <a:ahLst/>
              <a:cxnLst/>
              <a:rect l="l" t="t" r="r" b="b"/>
              <a:pathLst>
                <a:path w="6124956" h="8166608">
                  <a:moveTo>
                    <a:pt x="0" y="4083304"/>
                  </a:moveTo>
                  <a:cubicBezTo>
                    <a:pt x="0" y="1828165"/>
                    <a:pt x="1371092" y="0"/>
                    <a:pt x="3062478" y="0"/>
                  </a:cubicBezTo>
                  <a:cubicBezTo>
                    <a:pt x="4753864" y="0"/>
                    <a:pt x="6124956" y="1828165"/>
                    <a:pt x="6124956" y="4083304"/>
                  </a:cubicBezTo>
                  <a:cubicBezTo>
                    <a:pt x="6124956" y="6338443"/>
                    <a:pt x="4753864" y="8166608"/>
                    <a:pt x="3062478" y="8166608"/>
                  </a:cubicBezTo>
                  <a:cubicBezTo>
                    <a:pt x="1371092" y="8166608"/>
                    <a:pt x="0" y="6338443"/>
                    <a:pt x="0" y="4083304"/>
                  </a:cubicBezTo>
                  <a:close/>
                </a:path>
              </a:pathLst>
            </a:custGeom>
            <a:solidFill>
              <a:srgbClr val="51BE55"/>
            </a:solidFill>
          </p:spPr>
          <p:txBody>
            <a:bodyPr/>
            <a:lstStyle/>
            <a:p>
              <a:endParaRPr lang="en-GB"/>
            </a:p>
          </p:txBody>
        </p:sp>
      </p:grpSp>
      <p:grpSp>
        <p:nvGrpSpPr>
          <p:cNvPr id="4" name="Group 4"/>
          <p:cNvGrpSpPr/>
          <p:nvPr/>
        </p:nvGrpSpPr>
        <p:grpSpPr>
          <a:xfrm>
            <a:off x="1037832" y="2027986"/>
            <a:ext cx="2920880" cy="4555694"/>
            <a:chOff x="0" y="0"/>
            <a:chExt cx="3894507" cy="6074258"/>
          </a:xfrm>
        </p:grpSpPr>
        <p:sp>
          <p:nvSpPr>
            <p:cNvPr id="5" name="Freeform 5"/>
            <p:cNvSpPr/>
            <p:nvPr/>
          </p:nvSpPr>
          <p:spPr>
            <a:xfrm>
              <a:off x="0" y="0"/>
              <a:ext cx="3894507" cy="6074259"/>
            </a:xfrm>
            <a:custGeom>
              <a:avLst/>
              <a:gdLst/>
              <a:ahLst/>
              <a:cxnLst/>
              <a:rect l="l" t="t" r="r" b="b"/>
              <a:pathLst>
                <a:path w="3894507" h="6074259">
                  <a:moveTo>
                    <a:pt x="0" y="0"/>
                  </a:moveTo>
                  <a:lnTo>
                    <a:pt x="3894507" y="0"/>
                  </a:lnTo>
                  <a:lnTo>
                    <a:pt x="3894507" y="6074259"/>
                  </a:lnTo>
                  <a:lnTo>
                    <a:pt x="0" y="6074259"/>
                  </a:lnTo>
                  <a:close/>
                </a:path>
              </a:pathLst>
            </a:custGeom>
            <a:solidFill>
              <a:srgbClr val="000000">
                <a:alpha val="0"/>
              </a:srgbClr>
            </a:solidFill>
          </p:spPr>
          <p:txBody>
            <a:bodyPr/>
            <a:lstStyle/>
            <a:p>
              <a:endParaRPr lang="en-GB"/>
            </a:p>
          </p:txBody>
        </p:sp>
        <p:sp>
          <p:nvSpPr>
            <p:cNvPr id="6" name="TextBox 6"/>
            <p:cNvSpPr txBox="1"/>
            <p:nvPr/>
          </p:nvSpPr>
          <p:spPr>
            <a:xfrm>
              <a:off x="0" y="-28575"/>
              <a:ext cx="3894507" cy="6102833"/>
            </a:xfrm>
            <a:prstGeom prst="rect">
              <a:avLst/>
            </a:prstGeom>
          </p:spPr>
          <p:txBody>
            <a:bodyPr lIns="0" tIns="0" rIns="0" bIns="0" rtlCol="0" anchor="ctr"/>
            <a:lstStyle/>
            <a:p>
              <a:pPr algn="ctr">
                <a:lnSpc>
                  <a:spcPts val="5184"/>
                </a:lnSpc>
              </a:pPr>
              <a:r>
                <a:rPr lang="en-US" sz="4799" b="1">
                  <a:solidFill>
                    <a:srgbClr val="FFFFFF"/>
                  </a:solidFill>
                  <a:latin typeface="Calibri (MS) Bold"/>
                  <a:ea typeface="Calibri (MS) Bold"/>
                  <a:cs typeface="Calibri (MS) Bold"/>
                  <a:sym typeface="Calibri (MS) Bold"/>
                </a:rPr>
                <a:t>Afternoon routine </a:t>
              </a:r>
            </a:p>
            <a:p>
              <a:pPr algn="ctr">
                <a:lnSpc>
                  <a:spcPts val="5184"/>
                </a:lnSpc>
              </a:pPr>
              <a:endParaRPr lang="en-US" sz="4799" b="1">
                <a:solidFill>
                  <a:srgbClr val="FFFFFF"/>
                </a:solidFill>
                <a:latin typeface="Calibri (MS) Bold"/>
                <a:ea typeface="Calibri (MS) Bold"/>
                <a:cs typeface="Calibri (MS) Bold"/>
                <a:sym typeface="Calibri (MS) Bold"/>
              </a:endParaRPr>
            </a:p>
            <a:p>
              <a:pPr algn="ctr">
                <a:lnSpc>
                  <a:spcPts val="5184"/>
                </a:lnSpc>
              </a:pPr>
              <a:endParaRPr lang="en-US" sz="4799" b="1">
                <a:solidFill>
                  <a:srgbClr val="FFFFFF"/>
                </a:solidFill>
                <a:latin typeface="Calibri (MS) Bold"/>
                <a:ea typeface="Calibri (MS) Bold"/>
                <a:cs typeface="Calibri (MS) Bold"/>
                <a:sym typeface="Calibri (MS) Bold"/>
              </a:endParaRPr>
            </a:p>
          </p:txBody>
        </p:sp>
      </p:grpSp>
      <p:grpSp>
        <p:nvGrpSpPr>
          <p:cNvPr id="7" name="Group 7"/>
          <p:cNvGrpSpPr/>
          <p:nvPr/>
        </p:nvGrpSpPr>
        <p:grpSpPr>
          <a:xfrm>
            <a:off x="898794" y="399354"/>
            <a:ext cx="137213" cy="182949"/>
            <a:chOff x="0" y="0"/>
            <a:chExt cx="182950" cy="243932"/>
          </a:xfrm>
        </p:grpSpPr>
        <p:sp>
          <p:nvSpPr>
            <p:cNvPr id="8" name="Freeform 8"/>
            <p:cNvSpPr/>
            <p:nvPr/>
          </p:nvSpPr>
          <p:spPr>
            <a:xfrm>
              <a:off x="0" y="0"/>
              <a:ext cx="183134" cy="243840"/>
            </a:xfrm>
            <a:custGeom>
              <a:avLst/>
              <a:gdLst/>
              <a:ahLst/>
              <a:cxnLst/>
              <a:rect l="l" t="t" r="r" b="b"/>
              <a:pathLst>
                <a:path w="183134" h="243840">
                  <a:moveTo>
                    <a:pt x="170561" y="105410"/>
                  </a:moveTo>
                  <a:lnTo>
                    <a:pt x="103886" y="105410"/>
                  </a:lnTo>
                  <a:lnTo>
                    <a:pt x="103886" y="16510"/>
                  </a:lnTo>
                  <a:cubicBezTo>
                    <a:pt x="103886" y="7366"/>
                    <a:pt x="98298" y="0"/>
                    <a:pt x="91440" y="0"/>
                  </a:cubicBezTo>
                  <a:cubicBezTo>
                    <a:pt x="84582" y="0"/>
                    <a:pt x="78994" y="7366"/>
                    <a:pt x="78994" y="16510"/>
                  </a:cubicBezTo>
                  <a:lnTo>
                    <a:pt x="78994" y="105410"/>
                  </a:lnTo>
                  <a:lnTo>
                    <a:pt x="12446" y="105410"/>
                  </a:lnTo>
                  <a:cubicBezTo>
                    <a:pt x="5588" y="105410"/>
                    <a:pt x="0" y="112776"/>
                    <a:pt x="0" y="121920"/>
                  </a:cubicBezTo>
                  <a:cubicBezTo>
                    <a:pt x="0" y="131064"/>
                    <a:pt x="5588" y="138430"/>
                    <a:pt x="12446" y="138430"/>
                  </a:cubicBezTo>
                  <a:lnTo>
                    <a:pt x="79121" y="138430"/>
                  </a:lnTo>
                  <a:lnTo>
                    <a:pt x="79121" y="227330"/>
                  </a:lnTo>
                  <a:cubicBezTo>
                    <a:pt x="79121" y="236474"/>
                    <a:pt x="84709" y="243840"/>
                    <a:pt x="91567" y="243840"/>
                  </a:cubicBezTo>
                  <a:cubicBezTo>
                    <a:pt x="98425" y="243840"/>
                    <a:pt x="104013" y="236474"/>
                    <a:pt x="104013" y="227330"/>
                  </a:cubicBezTo>
                  <a:lnTo>
                    <a:pt x="104013" y="138430"/>
                  </a:lnTo>
                  <a:lnTo>
                    <a:pt x="170688" y="138430"/>
                  </a:lnTo>
                  <a:cubicBezTo>
                    <a:pt x="177546" y="138430"/>
                    <a:pt x="183134" y="131064"/>
                    <a:pt x="183134" y="121920"/>
                  </a:cubicBezTo>
                  <a:cubicBezTo>
                    <a:pt x="183134" y="112776"/>
                    <a:pt x="177546" y="105410"/>
                    <a:pt x="170688" y="105410"/>
                  </a:cubicBezTo>
                  <a:close/>
                </a:path>
              </a:pathLst>
            </a:custGeom>
            <a:solidFill>
              <a:srgbClr val="C0504D"/>
            </a:solidFill>
          </p:spPr>
          <p:txBody>
            <a:bodyPr/>
            <a:lstStyle/>
            <a:p>
              <a:endParaRPr lang="en-GB"/>
            </a:p>
          </p:txBody>
        </p:sp>
      </p:grpSp>
      <p:grpSp>
        <p:nvGrpSpPr>
          <p:cNvPr id="9" name="Group 9"/>
          <p:cNvGrpSpPr/>
          <p:nvPr/>
        </p:nvGrpSpPr>
        <p:grpSpPr>
          <a:xfrm>
            <a:off x="440086" y="1156807"/>
            <a:ext cx="126036" cy="168048"/>
            <a:chOff x="0" y="0"/>
            <a:chExt cx="168048" cy="224064"/>
          </a:xfrm>
        </p:grpSpPr>
        <p:sp>
          <p:nvSpPr>
            <p:cNvPr id="10" name="Freeform 10"/>
            <p:cNvSpPr/>
            <p:nvPr/>
          </p:nvSpPr>
          <p:spPr>
            <a:xfrm>
              <a:off x="0" y="0"/>
              <a:ext cx="168148" cy="224028"/>
            </a:xfrm>
            <a:custGeom>
              <a:avLst/>
              <a:gdLst/>
              <a:ahLst/>
              <a:cxnLst/>
              <a:rect l="l" t="t" r="r" b="b"/>
              <a:pathLst>
                <a:path w="168148" h="224028">
                  <a:moveTo>
                    <a:pt x="84074" y="33147"/>
                  </a:moveTo>
                  <a:cubicBezTo>
                    <a:pt x="116713" y="33147"/>
                    <a:pt x="143256" y="68453"/>
                    <a:pt x="143256" y="112014"/>
                  </a:cubicBezTo>
                  <a:cubicBezTo>
                    <a:pt x="143256" y="155575"/>
                    <a:pt x="116713" y="190881"/>
                    <a:pt x="84074" y="190881"/>
                  </a:cubicBezTo>
                  <a:cubicBezTo>
                    <a:pt x="51435" y="190881"/>
                    <a:pt x="24892" y="155575"/>
                    <a:pt x="24892" y="112014"/>
                  </a:cubicBezTo>
                  <a:cubicBezTo>
                    <a:pt x="24892" y="68453"/>
                    <a:pt x="51308" y="33147"/>
                    <a:pt x="84074" y="33147"/>
                  </a:cubicBezTo>
                  <a:moveTo>
                    <a:pt x="84074" y="0"/>
                  </a:moveTo>
                  <a:cubicBezTo>
                    <a:pt x="37592" y="0"/>
                    <a:pt x="0" y="50165"/>
                    <a:pt x="0" y="112014"/>
                  </a:cubicBezTo>
                  <a:cubicBezTo>
                    <a:pt x="0" y="173863"/>
                    <a:pt x="37592" y="224028"/>
                    <a:pt x="84074" y="224028"/>
                  </a:cubicBezTo>
                  <a:cubicBezTo>
                    <a:pt x="130556" y="224028"/>
                    <a:pt x="168148" y="173863"/>
                    <a:pt x="168148" y="112014"/>
                  </a:cubicBezTo>
                  <a:cubicBezTo>
                    <a:pt x="168148" y="50165"/>
                    <a:pt x="130429" y="0"/>
                    <a:pt x="84074" y="0"/>
                  </a:cubicBezTo>
                  <a:close/>
                </a:path>
              </a:pathLst>
            </a:custGeom>
            <a:solidFill>
              <a:srgbClr val="C0504D"/>
            </a:solidFill>
          </p:spPr>
          <p:txBody>
            <a:bodyPr/>
            <a:lstStyle/>
            <a:p>
              <a:endParaRPr lang="en-GB"/>
            </a:p>
          </p:txBody>
        </p:sp>
      </p:grpSp>
      <p:grpSp>
        <p:nvGrpSpPr>
          <p:cNvPr id="11" name="Group 11"/>
          <p:cNvGrpSpPr/>
          <p:nvPr/>
        </p:nvGrpSpPr>
        <p:grpSpPr>
          <a:xfrm>
            <a:off x="5086748" y="399354"/>
            <a:ext cx="3817286" cy="6797439"/>
            <a:chOff x="0" y="0"/>
            <a:chExt cx="5089715" cy="9063252"/>
          </a:xfrm>
        </p:grpSpPr>
        <p:sp>
          <p:nvSpPr>
            <p:cNvPr id="12" name="Freeform 12"/>
            <p:cNvSpPr/>
            <p:nvPr/>
          </p:nvSpPr>
          <p:spPr>
            <a:xfrm>
              <a:off x="0" y="0"/>
              <a:ext cx="5089715" cy="9063251"/>
            </a:xfrm>
            <a:custGeom>
              <a:avLst/>
              <a:gdLst/>
              <a:ahLst/>
              <a:cxnLst/>
              <a:rect l="l" t="t" r="r" b="b"/>
              <a:pathLst>
                <a:path w="5089715" h="9063251">
                  <a:moveTo>
                    <a:pt x="0" y="0"/>
                  </a:moveTo>
                  <a:lnTo>
                    <a:pt x="5089715" y="0"/>
                  </a:lnTo>
                  <a:lnTo>
                    <a:pt x="5089715" y="9063251"/>
                  </a:lnTo>
                  <a:lnTo>
                    <a:pt x="0" y="9063251"/>
                  </a:lnTo>
                  <a:close/>
                </a:path>
              </a:pathLst>
            </a:custGeom>
            <a:solidFill>
              <a:srgbClr val="000000">
                <a:alpha val="0"/>
              </a:srgbClr>
            </a:solidFill>
          </p:spPr>
          <p:txBody>
            <a:bodyPr/>
            <a:lstStyle/>
            <a:p>
              <a:endParaRPr lang="en-GB"/>
            </a:p>
          </p:txBody>
        </p:sp>
        <p:sp>
          <p:nvSpPr>
            <p:cNvPr id="13" name="TextBox 13"/>
            <p:cNvSpPr txBox="1"/>
            <p:nvPr/>
          </p:nvSpPr>
          <p:spPr>
            <a:xfrm>
              <a:off x="0" y="-9525"/>
              <a:ext cx="5089715" cy="9072777"/>
            </a:xfrm>
            <a:prstGeom prst="rect">
              <a:avLst/>
            </a:prstGeom>
          </p:spPr>
          <p:txBody>
            <a:bodyPr lIns="0" tIns="0" rIns="0" bIns="0" rtlCol="0" anchor="ctr"/>
            <a:lstStyle/>
            <a:p>
              <a:pPr marL="394469" lvl="1" indent="-197234" algn="l">
                <a:lnSpc>
                  <a:spcPts val="2174"/>
                </a:lnSpc>
                <a:buFont typeface="Arial"/>
                <a:buChar char="•"/>
              </a:pPr>
              <a:r>
                <a:rPr lang="en-US" sz="2013" b="1">
                  <a:solidFill>
                    <a:srgbClr val="FFFFFF"/>
                  </a:solidFill>
                  <a:latin typeface="Calibri (MS) Bold"/>
                  <a:ea typeface="Calibri (MS) Bold"/>
                  <a:cs typeface="Calibri (MS) Bold"/>
                  <a:sym typeface="Calibri (MS) Bold"/>
                </a:rPr>
                <a:t>Afternoon Routine – COOL Time in EYFS</a:t>
              </a:r>
            </a:p>
            <a:p>
              <a:pPr marL="394469" lvl="1" indent="-197234" algn="l">
                <a:lnSpc>
                  <a:spcPts val="2174"/>
                </a:lnSpc>
              </a:pPr>
              <a:r>
                <a:rPr lang="en-US" sz="2013">
                  <a:solidFill>
                    <a:srgbClr val="FFFFFF"/>
                  </a:solidFill>
                  <a:latin typeface="Calibri (MS)"/>
                  <a:ea typeface="Calibri (MS)"/>
                  <a:cs typeface="Calibri (MS)"/>
                  <a:sym typeface="Calibri (MS)"/>
                </a:rPr>
                <a:t>In the afternoons, our Reception children take part in what we call </a:t>
              </a:r>
              <a:r>
                <a:rPr lang="en-US" sz="2013" b="1">
                  <a:solidFill>
                    <a:srgbClr val="FFFFFF"/>
                  </a:solidFill>
                  <a:latin typeface="Calibri (MS) Bold"/>
                  <a:ea typeface="Calibri (MS) Bold"/>
                  <a:cs typeface="Calibri (MS) Bold"/>
                  <a:sym typeface="Calibri (MS) Bold"/>
                </a:rPr>
                <a:t>COOL Time</a:t>
              </a:r>
              <a:r>
                <a:rPr lang="en-US" sz="2013">
                  <a:solidFill>
                    <a:srgbClr val="FFFFFF"/>
                  </a:solidFill>
                  <a:latin typeface="Calibri (MS)"/>
                  <a:ea typeface="Calibri (MS)"/>
                  <a:cs typeface="Calibri (MS)"/>
                  <a:sym typeface="Calibri (MS)"/>
                </a:rPr>
                <a:t> – </a:t>
              </a:r>
              <a:r>
                <a:rPr lang="en-US" sz="2013" i="1">
                  <a:solidFill>
                    <a:srgbClr val="FFFFFF"/>
                  </a:solidFill>
                  <a:latin typeface="Calibri (MS) Italics"/>
                  <a:ea typeface="Calibri (MS) Italics"/>
                  <a:cs typeface="Calibri (MS) Italics"/>
                  <a:sym typeface="Calibri (MS) Italics"/>
                </a:rPr>
                <a:t>Choosing Our Own Learning</a:t>
              </a:r>
              <a:r>
                <a:rPr lang="en-US" sz="2013">
                  <a:solidFill>
                    <a:srgbClr val="FFFFFF"/>
                  </a:solidFill>
                  <a:latin typeface="Calibri (MS)"/>
                  <a:ea typeface="Calibri (MS)"/>
                  <a:cs typeface="Calibri (MS)"/>
                  <a:sym typeface="Calibri (MS)"/>
                </a:rPr>
                <a:t>. This is a vital part of the EYFS day where children explore carefully planned </a:t>
              </a:r>
              <a:r>
                <a:rPr lang="en-US" sz="2013" b="1">
                  <a:solidFill>
                    <a:srgbClr val="FFFFFF"/>
                  </a:solidFill>
                  <a:latin typeface="Calibri (MS) Bold"/>
                  <a:ea typeface="Calibri (MS) Bold"/>
                  <a:cs typeface="Calibri (MS) Bold"/>
                  <a:sym typeface="Calibri (MS) Bold"/>
                </a:rPr>
                <a:t>continuous provision</a:t>
              </a:r>
              <a:r>
                <a:rPr lang="en-US" sz="2013">
                  <a:solidFill>
                    <a:srgbClr val="FFFFFF"/>
                  </a:solidFill>
                  <a:latin typeface="Calibri (MS)"/>
                  <a:ea typeface="Calibri (MS)"/>
                  <a:cs typeface="Calibri (MS)"/>
                  <a:sym typeface="Calibri (MS)"/>
                </a:rPr>
                <a:t> that reinforces the concepts taught in the morning.</a:t>
              </a:r>
            </a:p>
            <a:p>
              <a:pPr marL="394469" lvl="1" indent="-197234" algn="l">
                <a:lnSpc>
                  <a:spcPts val="2174"/>
                </a:lnSpc>
                <a:buFont typeface="Arial"/>
                <a:buChar char="•"/>
              </a:pPr>
              <a:r>
                <a:rPr lang="en-US" sz="2013">
                  <a:solidFill>
                    <a:srgbClr val="FFFFFF"/>
                  </a:solidFill>
                  <a:latin typeface="Calibri (MS)"/>
                  <a:ea typeface="Calibri (MS)"/>
                  <a:cs typeface="Calibri (MS)"/>
                  <a:sym typeface="Calibri (MS)"/>
                </a:rPr>
                <a:t>COOL Time encourages children to develop independence, strengthen their </a:t>
              </a:r>
              <a:r>
                <a:rPr lang="en-US" sz="2013" b="1">
                  <a:solidFill>
                    <a:srgbClr val="FFFFFF"/>
                  </a:solidFill>
                  <a:latin typeface="Calibri (MS) Bold"/>
                  <a:ea typeface="Calibri (MS) Bold"/>
                  <a:cs typeface="Calibri (MS) Bold"/>
                  <a:sym typeface="Calibri (MS) Bold"/>
                </a:rPr>
                <a:t>critical thinking</a:t>
              </a:r>
              <a:r>
                <a:rPr lang="en-US" sz="2013">
                  <a:solidFill>
                    <a:srgbClr val="FFFFFF"/>
                  </a:solidFill>
                  <a:latin typeface="Calibri (MS)"/>
                  <a:ea typeface="Calibri (MS)"/>
                  <a:cs typeface="Calibri (MS)"/>
                  <a:sym typeface="Calibri (MS)"/>
                </a:rPr>
                <a:t>, and practise essential </a:t>
              </a:r>
              <a:r>
                <a:rPr lang="en-US" sz="2013" b="1">
                  <a:solidFill>
                    <a:srgbClr val="FFFFFF"/>
                  </a:solidFill>
                  <a:latin typeface="Calibri (MS) Bold"/>
                  <a:ea typeface="Calibri (MS) Bold"/>
                  <a:cs typeface="Calibri (MS) Bold"/>
                  <a:sym typeface="Calibri (MS) Bold"/>
                </a:rPr>
                <a:t>social skills</a:t>
              </a:r>
              <a:r>
                <a:rPr lang="en-US" sz="2013">
                  <a:solidFill>
                    <a:srgbClr val="FFFFFF"/>
                  </a:solidFill>
                  <a:latin typeface="Calibri (MS)"/>
                  <a:ea typeface="Calibri (MS)"/>
                  <a:cs typeface="Calibri (MS)"/>
                  <a:sym typeface="Calibri (MS)"/>
                </a:rPr>
                <a:t> through purposeful play and child-led exploration. This time allows children to revisit and deepen their understanding in a rich, engaging environment, supporting their all-round development in a way that’s both fun and meaningful.</a:t>
              </a:r>
            </a:p>
            <a:p>
              <a:pPr marL="394469" lvl="1" indent="-197234" algn="l">
                <a:lnSpc>
                  <a:spcPts val="2174"/>
                </a:lnSpc>
              </a:pPr>
              <a:endParaRPr lang="en-US" sz="2013">
                <a:solidFill>
                  <a:srgbClr val="FFFFFF"/>
                </a:solidFill>
                <a:latin typeface="Calibri (MS)"/>
                <a:ea typeface="Calibri (MS)"/>
                <a:cs typeface="Calibri (MS)"/>
                <a:sym typeface="Calibri (MS)"/>
              </a:endParaRPr>
            </a:p>
          </p:txBody>
        </p:sp>
      </p:grpSp>
      <p:grpSp>
        <p:nvGrpSpPr>
          <p:cNvPr id="14" name="Group 14"/>
          <p:cNvGrpSpPr/>
          <p:nvPr/>
        </p:nvGrpSpPr>
        <p:grpSpPr>
          <a:xfrm>
            <a:off x="4349237" y="6135275"/>
            <a:ext cx="89940" cy="119921"/>
            <a:chOff x="0" y="0"/>
            <a:chExt cx="119920" cy="159895"/>
          </a:xfrm>
        </p:grpSpPr>
        <p:sp>
          <p:nvSpPr>
            <p:cNvPr id="15" name="Freeform 15"/>
            <p:cNvSpPr/>
            <p:nvPr/>
          </p:nvSpPr>
          <p:spPr>
            <a:xfrm>
              <a:off x="0" y="0"/>
              <a:ext cx="119888" cy="160020"/>
            </a:xfrm>
            <a:custGeom>
              <a:avLst/>
              <a:gdLst/>
              <a:ahLst/>
              <a:cxnLst/>
              <a:rect l="l" t="t" r="r" b="b"/>
              <a:pathLst>
                <a:path w="119888" h="160020">
                  <a:moveTo>
                    <a:pt x="119888" y="80010"/>
                  </a:moveTo>
                  <a:cubicBezTo>
                    <a:pt x="119888" y="124206"/>
                    <a:pt x="93091" y="160020"/>
                    <a:pt x="59944" y="160020"/>
                  </a:cubicBezTo>
                  <a:cubicBezTo>
                    <a:pt x="26797" y="160020"/>
                    <a:pt x="0" y="124079"/>
                    <a:pt x="0" y="80010"/>
                  </a:cubicBezTo>
                  <a:cubicBezTo>
                    <a:pt x="0" y="35941"/>
                    <a:pt x="26797" y="0"/>
                    <a:pt x="59944" y="0"/>
                  </a:cubicBezTo>
                  <a:cubicBezTo>
                    <a:pt x="93091" y="0"/>
                    <a:pt x="119888" y="35814"/>
                    <a:pt x="119888" y="80010"/>
                  </a:cubicBezTo>
                  <a:close/>
                </a:path>
              </a:pathLst>
            </a:custGeom>
            <a:solidFill>
              <a:srgbClr val="C0504D"/>
            </a:solidFill>
          </p:spPr>
          <p:txBody>
            <a:bodyPr/>
            <a:lstStyle/>
            <a:p>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18399</TotalTime>
  <Words>1795</Words>
  <Application>Microsoft Office PowerPoint</Application>
  <PresentationFormat>Custom</PresentationFormat>
  <Paragraphs>139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 (MS) Bold</vt:lpstr>
      <vt:lpstr>Calibri</vt:lpstr>
      <vt:lpstr>Aptos</vt:lpstr>
      <vt:lpstr>Calibri (MS) Italics</vt:lpstr>
      <vt:lpstr>Calibri (MS)</vt:lpstr>
      <vt:lpstr>Aptos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Reception_New_Parents_Presentation (1).pptx</dc:title>
  <cp:lastModifiedBy>Flori Bors</cp:lastModifiedBy>
  <cp:revision>3</cp:revision>
  <dcterms:created xsi:type="dcterms:W3CDTF">2006-08-16T00:00:00Z</dcterms:created>
  <dcterms:modified xsi:type="dcterms:W3CDTF">2025-06-05T12:00:41Z</dcterms:modified>
  <dc:identifier>DAGoFNdjh_o</dc:identifier>
</cp:coreProperties>
</file>